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7" r:id="rId9"/>
    <p:sldId id="276" r:id="rId10"/>
    <p:sldId id="278" r:id="rId11"/>
    <p:sldId id="279" r:id="rId12"/>
    <p:sldId id="280" r:id="rId13"/>
    <p:sldId id="286" r:id="rId14"/>
    <p:sldId id="281" r:id="rId15"/>
    <p:sldId id="287" r:id="rId16"/>
    <p:sldId id="282" r:id="rId17"/>
    <p:sldId id="283" r:id="rId18"/>
    <p:sldId id="284" r:id="rId19"/>
    <p:sldId id="285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0F96527-813C-4C0B-B835-E7675376FE7A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synchroniczne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7406640" cy="4857784"/>
          </a:xfrm>
        </p:spPr>
        <p:txBody>
          <a:bodyPr>
            <a:normAutofit/>
          </a:bodyPr>
          <a:lstStyle/>
          <a:p>
            <a:pPr algn="just"/>
            <a:endParaRPr lang="pl-PL" b="1" dirty="0" smtClean="0"/>
          </a:p>
          <a:p>
            <a:pPr algn="just"/>
            <a:r>
              <a:rPr lang="pl-PL" b="1" dirty="0" smtClean="0"/>
              <a:t>Maszyna synchroniczna –</a:t>
            </a:r>
            <a:r>
              <a:rPr lang="pl-PL" dirty="0" smtClean="0"/>
              <a:t> maszyna prądu przemiennego, której wirnik w stanie ustalonym obraca się z taką samą prędkością, z jaką wiruje pole magnetyczne</a:t>
            </a:r>
          </a:p>
          <a:p>
            <a:pPr algn="just"/>
            <a:endParaRPr lang="pl-PL" dirty="0"/>
          </a:p>
        </p:txBody>
      </p:sp>
      <p:pic>
        <p:nvPicPr>
          <p:cNvPr id="8" name="Obraz 7" descr="P_D211_XX_00146V_stro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3786189"/>
            <a:ext cx="3571900" cy="2576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synchroniczne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7215238" cy="4857784"/>
          </a:xfrm>
        </p:spPr>
        <p:txBody>
          <a:bodyPr>
            <a:normAutofit/>
          </a:bodyPr>
          <a:lstStyle/>
          <a:p>
            <a:r>
              <a:rPr lang="pl-PL" dirty="0" smtClean="0"/>
              <a:t>W małych maszynach stosuje się niekiedy taką konstrukcję, że uzwojenie wzbudzające jest umieszczone w stojanie, wtedy stojan jest magneśnicą, a wirnik jest twornikiem.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W dużych maszynach taka budowa jest niecelowa, ponieważ odprowadzenie dużych prądów z wirnika wymagałoby dużych wymiarów szczotek i pierścieni.</a:t>
            </a:r>
          </a:p>
          <a:p>
            <a:pPr algn="just"/>
            <a:endParaRPr lang="pl-PL" dirty="0" smtClean="0"/>
          </a:p>
          <a:p>
            <a:pPr algn="just"/>
            <a:endParaRPr lang="pl-PL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286123"/>
            <a:ext cx="2571768" cy="173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synchroniczne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7786710" cy="4857784"/>
          </a:xfrm>
        </p:spPr>
        <p:txBody>
          <a:bodyPr>
            <a:normAutofit/>
          </a:bodyPr>
          <a:lstStyle/>
          <a:p>
            <a:r>
              <a:rPr lang="pl-PL" dirty="0" smtClean="0"/>
              <a:t>Maszyny synchroniczne są budowane w dwóch zasadniczych odmianach: </a:t>
            </a:r>
          </a:p>
          <a:p>
            <a:r>
              <a:rPr lang="pl-PL" dirty="0" smtClean="0">
                <a:sym typeface="Symbol"/>
              </a:rPr>
              <a:t></a:t>
            </a:r>
            <a:r>
              <a:rPr lang="pl-PL" dirty="0" smtClean="0"/>
              <a:t> z biegunami utajonymi (z wirnikiem cylindrycznym) </a:t>
            </a:r>
          </a:p>
          <a:p>
            <a:r>
              <a:rPr lang="pl-PL" dirty="0" smtClean="0">
                <a:sym typeface="Symbol"/>
              </a:rPr>
              <a:t></a:t>
            </a:r>
            <a:r>
              <a:rPr lang="pl-PL" dirty="0" smtClean="0"/>
              <a:t> z biegunami jawnymi (z wirnikiem </a:t>
            </a:r>
            <a:r>
              <a:rPr lang="pl-PL" dirty="0" err="1" smtClean="0"/>
              <a:t>jawnobiegunowym</a:t>
            </a:r>
            <a:r>
              <a:rPr lang="pl-PL" dirty="0" smtClean="0"/>
              <a:t>)</a:t>
            </a:r>
          </a:p>
          <a:p>
            <a:pPr algn="just"/>
            <a:endParaRPr lang="pl-PL" dirty="0" smtClean="0"/>
          </a:p>
          <a:p>
            <a:pPr algn="just"/>
            <a:endParaRPr lang="pl-PL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643314"/>
            <a:ext cx="4714908" cy="196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5857892"/>
            <a:ext cx="714800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synchroniczne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7286676" cy="4857784"/>
          </a:xfrm>
        </p:spPr>
        <p:txBody>
          <a:bodyPr>
            <a:normAutofit/>
          </a:bodyPr>
          <a:lstStyle/>
          <a:p>
            <a:r>
              <a:rPr lang="pl-PL" dirty="0" smtClean="0"/>
              <a:t>Obwód magnetyczny stojana (rdzeń) tworzą pakiety złożone z blach o grubości 0,35÷0,5 </a:t>
            </a:r>
            <a:r>
              <a:rPr lang="pl-PL" dirty="0" err="1" smtClean="0"/>
              <a:t>mm</a:t>
            </a:r>
            <a:r>
              <a:rPr lang="pl-PL" dirty="0" smtClean="0"/>
              <a:t>. </a:t>
            </a:r>
          </a:p>
          <a:p>
            <a:r>
              <a:rPr lang="pl-PL" dirty="0" smtClean="0"/>
              <a:t>Rdzeń jest osadzony w korpusie wykonanym jako odlew lub konstrukcja spawana. </a:t>
            </a:r>
          </a:p>
          <a:p>
            <a:r>
              <a:rPr lang="pl-PL" dirty="0" smtClean="0"/>
              <a:t>W żłobkach pakietu twornika jest umieszczone uzwojenie prądu przemiennego jednofazowe lub trójfazowe. </a:t>
            </a:r>
          </a:p>
          <a:p>
            <a:r>
              <a:rPr lang="pl-PL" dirty="0" smtClean="0"/>
              <a:t>Stojan maszyny synchronicznej jest wykonany bardzo podobnie do stojana maszyny indukcyjnej. </a:t>
            </a:r>
          </a:p>
          <a:p>
            <a:endParaRPr lang="pl-PL" dirty="0" smtClean="0"/>
          </a:p>
          <a:p>
            <a:pPr algn="just"/>
            <a:endParaRPr lang="pl-PL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8072462" cy="57150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synchroniczne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7286676" cy="4857784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pPr algn="just"/>
            <a:endParaRPr lang="pl-PL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714488"/>
            <a:ext cx="4645068" cy="469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synchroniczne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7286676" cy="4857784"/>
          </a:xfrm>
        </p:spPr>
        <p:txBody>
          <a:bodyPr>
            <a:normAutofit/>
          </a:bodyPr>
          <a:lstStyle/>
          <a:p>
            <a:r>
              <a:rPr lang="pl-PL" dirty="0" smtClean="0"/>
              <a:t>Wirnik maszyny synchronicznej nie jest przemagnesowywany, wykonuje się go więc z materiału</a:t>
            </a:r>
            <a:r>
              <a:rPr lang="pl-PL" b="1" dirty="0" smtClean="0"/>
              <a:t> litego</a:t>
            </a:r>
            <a:r>
              <a:rPr lang="pl-PL" dirty="0" smtClean="0"/>
              <a:t> (odkuwki stalowej lub odlewu staliwnego). Na wirniku jest umieszczone uzwojenie wzbudzające zasilane prądem stałym. Uzwojenie to może być umieszczone w żłobkach -</a:t>
            </a:r>
            <a:r>
              <a:rPr lang="pl-PL" b="1" dirty="0" smtClean="0"/>
              <a:t> bieguny utajone </a:t>
            </a:r>
            <a:r>
              <a:rPr lang="pl-PL" dirty="0" smtClean="0"/>
              <a:t>lub na</a:t>
            </a:r>
            <a:r>
              <a:rPr lang="pl-PL" b="1" dirty="0" smtClean="0"/>
              <a:t> biegunach jawnych.</a:t>
            </a:r>
            <a:r>
              <a:rPr lang="pl-PL" dirty="0" smtClean="0"/>
              <a:t> </a:t>
            </a:r>
          </a:p>
          <a:p>
            <a:endParaRPr lang="pl-PL" dirty="0" smtClean="0"/>
          </a:p>
          <a:p>
            <a:pPr algn="just"/>
            <a:endParaRPr lang="pl-PL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synchroniczne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7286676" cy="4857784"/>
          </a:xfrm>
        </p:spPr>
        <p:txBody>
          <a:bodyPr>
            <a:normAutofit/>
          </a:bodyPr>
          <a:lstStyle/>
          <a:p>
            <a:r>
              <a:rPr lang="pl-PL" b="1" dirty="0" smtClean="0"/>
              <a:t>.</a:t>
            </a:r>
            <a:r>
              <a:rPr lang="pl-PL" dirty="0" smtClean="0"/>
              <a:t> </a:t>
            </a:r>
          </a:p>
          <a:p>
            <a:endParaRPr lang="pl-PL" dirty="0" smtClean="0"/>
          </a:p>
          <a:p>
            <a:pPr algn="just"/>
            <a:endParaRPr lang="pl-PL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2563" y="919163"/>
            <a:ext cx="623887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synchroniczne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7286676" cy="4857784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Szczelina powietrzna jest w maszynie synchronicznej znacznie większa niż w maszynie indukcyjnej i wynosi 5 - 50 </a:t>
            </a:r>
            <a:r>
              <a:rPr lang="pl-PL" dirty="0" err="1" smtClean="0"/>
              <a:t>mm</a:t>
            </a:r>
            <a:r>
              <a:rPr lang="pl-PL" dirty="0" smtClean="0"/>
              <a:t>. Duża szczelina powietrzna wymaga większego prądu i powoduje większe straty mocy wzbudzenia, lecz jest korzystna ze względu na przeciążalność maszyny.</a:t>
            </a:r>
          </a:p>
          <a:p>
            <a:r>
              <a:rPr lang="pl-PL" dirty="0" smtClean="0"/>
              <a:t>Każda maszyna musi mieć odpowiednio wykonany układ chłodzenia do od­prowadzenia ciepła powstałego w wyniku strat w stali i w miedzi.</a:t>
            </a:r>
          </a:p>
          <a:p>
            <a:r>
              <a:rPr lang="pl-PL" dirty="0" smtClean="0"/>
              <a:t>Szczegółowe rozwiązania konstrukcyjne maszyn synchronicznych zależą od ich prędkości obrotowej oraz mocy i związanego z nią systemu chłodzenia.</a:t>
            </a:r>
          </a:p>
          <a:p>
            <a:endParaRPr lang="pl-PL" dirty="0" smtClean="0"/>
          </a:p>
          <a:p>
            <a:pPr algn="just"/>
            <a:endParaRPr lang="pl-PL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synchroniczne </a:t>
            </a:r>
            <a:br>
              <a:rPr lang="pl-PL" sz="3600" b="1" dirty="0" smtClean="0">
                <a:effectLst/>
              </a:rPr>
            </a:br>
            <a:r>
              <a:rPr lang="pl-PL" sz="3600" b="1" dirty="0" smtClean="0">
                <a:effectLst/>
              </a:rPr>
              <a:t>z biegunami utajonymi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7286676" cy="4857784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Maszyny z biegunami utajonymi to maszyny pracujące z dużymi prędkościami obrotowymi, najczęściej jako generatory napędzane turbinami parowymi, stąd ich nazwa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turbogeneratory.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Ich prędkość wynosi 3000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obr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/min (rzadziej 1500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obr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/min), aby więc uzyskać częstotliwość napięcia 50 Hz należy - zgodnie z zależnością  - zastosować uzwojenie dwubiegunowe. </a:t>
            </a:r>
          </a:p>
          <a:p>
            <a:pPr algn="just"/>
            <a:endParaRPr lang="pl-PL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synchroniczne </a:t>
            </a:r>
            <a:br>
              <a:rPr lang="pl-PL" sz="3600" b="1" dirty="0" smtClean="0">
                <a:effectLst/>
              </a:rPr>
            </a:br>
            <a:r>
              <a:rPr lang="pl-PL" sz="3600" b="1" dirty="0" smtClean="0">
                <a:effectLst/>
              </a:rPr>
              <a:t>z biegunami utajonymi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7286676" cy="4857784"/>
          </a:xfrm>
        </p:spPr>
        <p:txBody>
          <a:bodyPr>
            <a:normAutofit/>
          </a:bodyPr>
          <a:lstStyle/>
          <a:p>
            <a:r>
              <a:rPr lang="pl-PL" dirty="0" smtClean="0"/>
              <a:t>Wszystkie turbogeneratory pracują z wałem w położeniu poziomym.  Maszyny o takiej budowie mogą również pracować jako silniki.</a:t>
            </a:r>
            <a:endParaRPr lang="pl-PL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357562"/>
            <a:ext cx="621856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synchroniczne </a:t>
            </a:r>
            <a:br>
              <a:rPr lang="pl-PL" sz="3600" b="1" dirty="0" smtClean="0">
                <a:effectLst/>
              </a:rPr>
            </a:br>
            <a:r>
              <a:rPr lang="pl-PL" sz="3600" b="1" dirty="0" smtClean="0">
                <a:effectLst/>
              </a:rPr>
              <a:t>z biegunami utajonymi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7286676" cy="4857784"/>
          </a:xfrm>
        </p:spPr>
        <p:txBody>
          <a:bodyPr>
            <a:normAutofit/>
          </a:bodyPr>
          <a:lstStyle/>
          <a:p>
            <a:r>
              <a:rPr lang="pl-PL" b="1" dirty="0" smtClean="0"/>
              <a:t>Wirnik turbogeneratora</a:t>
            </a:r>
            <a:r>
              <a:rPr lang="pl-PL" dirty="0" smtClean="0"/>
              <a:t> (magneśnica) jest wykonany z odkuwki łącznie z wałem z wysoko wytrzymałościowej stali magnetycznej. </a:t>
            </a:r>
            <a:endParaRPr lang="pl-PL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7" y="3071810"/>
            <a:ext cx="762392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synchroniczne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7215238" cy="4857784"/>
          </a:xfrm>
        </p:spPr>
        <p:txBody>
          <a:bodyPr>
            <a:normAutofit/>
          </a:bodyPr>
          <a:lstStyle/>
          <a:p>
            <a:pPr algn="just"/>
            <a:endParaRPr lang="pl-PL" b="1" dirty="0" smtClean="0"/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Między prędkością obrotową maszyny synchronicznej </a:t>
            </a:r>
            <a:r>
              <a:rPr lang="pl-PL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(w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obr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/min), liczbą par biegunów </a:t>
            </a:r>
            <a:r>
              <a:rPr lang="pl-PL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i częstotliwością </a:t>
            </a:r>
            <a:r>
              <a:rPr lang="pl-PL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(w Hz) występuje stała zależność</a:t>
            </a:r>
          </a:p>
          <a:p>
            <a:pPr algn="just"/>
            <a:endParaRPr lang="pl-PL" dirty="0" smtClean="0"/>
          </a:p>
          <a:p>
            <a:pPr algn="just"/>
            <a:endParaRPr lang="pl-PL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4000504"/>
            <a:ext cx="1571636" cy="137518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synchroniczne </a:t>
            </a:r>
            <a:br>
              <a:rPr lang="pl-PL" sz="3600" b="1" dirty="0" smtClean="0">
                <a:effectLst/>
              </a:rPr>
            </a:br>
            <a:r>
              <a:rPr lang="pl-PL" sz="3600" b="1" dirty="0" smtClean="0">
                <a:effectLst/>
              </a:rPr>
              <a:t>z biegunami utajonymi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142976" y="1571612"/>
            <a:ext cx="5572164" cy="4857784"/>
          </a:xfrm>
        </p:spPr>
        <p:txBody>
          <a:bodyPr>
            <a:normAutofit/>
          </a:bodyPr>
          <a:lstStyle/>
          <a:p>
            <a:r>
              <a:rPr lang="pl-PL" sz="2400" dirty="0" smtClean="0"/>
              <a:t>Uzwojenie wzbudzające jest umieszczone w wyfrezowanych żłobkach. Żłobek jest wyłożony odpowiednią izolacją, a poszczególne pręty uzwojenia wzbudzającego są izolowane między sobą. W celu zabezpieczenia uzwojeń przed wypadnięciem, żłobki są zaklinowane klinami z metali niemagnetycznych, np. z mosiądzu, twardych stopów aluminiowych. </a:t>
            </a:r>
            <a:endParaRPr lang="pl-PL" sz="24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az 9" descr="image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7" y="1785926"/>
            <a:ext cx="1657589" cy="3714776"/>
          </a:xfrm>
          <a:prstGeom prst="rect">
            <a:avLst/>
          </a:prstGeom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5572140"/>
            <a:ext cx="488953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synchroniczne </a:t>
            </a:r>
            <a:br>
              <a:rPr lang="pl-PL" sz="3600" b="1" dirty="0" smtClean="0">
                <a:effectLst/>
              </a:rPr>
            </a:br>
            <a:r>
              <a:rPr lang="pl-PL" sz="3600" b="1" dirty="0" smtClean="0">
                <a:effectLst/>
              </a:rPr>
              <a:t>z biegunami utajonymi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7286676" cy="4857784"/>
          </a:xfrm>
        </p:spPr>
        <p:txBody>
          <a:bodyPr>
            <a:normAutofit/>
          </a:bodyPr>
          <a:lstStyle/>
          <a:p>
            <a:r>
              <a:rPr lang="pl-PL" sz="2400" dirty="0" smtClean="0"/>
              <a:t>Połączenia czołowe uzwojeń, leżące poza żłobkami, są zabezpieczone przed działaniem sił odśrodkowych za pomocą cylindrycznych osłon, tzw. Kołpaków Kołpaki są elementem podlegającym największym naprężeniom w turbogeneratorze, dlatego też wykonuje sieje z wysokogatunkowej stali o dużej wytrzymałości</a:t>
            </a:r>
            <a:endParaRPr lang="pl-PL" sz="24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857628"/>
            <a:ext cx="5500726" cy="218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6215082"/>
            <a:ext cx="654997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synchroniczne </a:t>
            </a:r>
            <a:br>
              <a:rPr lang="pl-PL" sz="3600" b="1" dirty="0" smtClean="0">
                <a:effectLst/>
              </a:rPr>
            </a:br>
            <a:r>
              <a:rPr lang="pl-PL" sz="3600" b="1" dirty="0" smtClean="0">
                <a:effectLst/>
              </a:rPr>
              <a:t>z biegunami utajonymi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7286676" cy="4857784"/>
          </a:xfrm>
        </p:spPr>
        <p:txBody>
          <a:bodyPr>
            <a:normAutofit/>
          </a:bodyPr>
          <a:lstStyle/>
          <a:p>
            <a:endParaRPr lang="pl-PL" sz="2400" dirty="0" smtClean="0"/>
          </a:p>
          <a:p>
            <a:r>
              <a:rPr lang="pl-PL" sz="2400" b="1" dirty="0" smtClean="0"/>
              <a:t>     Rdzeń stojana</a:t>
            </a:r>
            <a:r>
              <a:rPr lang="pl-PL" sz="2400" dirty="0" smtClean="0"/>
              <a:t>  jest wykonany z pakietów izolowanych blach elektro­magnetycznych o malej stratności. Grubość pakietu wynosi 4-5 </a:t>
            </a:r>
            <a:r>
              <a:rPr lang="pl-PL" sz="2400" dirty="0" err="1" smtClean="0"/>
              <a:t>cm</a:t>
            </a:r>
            <a:r>
              <a:rPr lang="pl-PL" sz="2400" dirty="0" smtClean="0"/>
              <a:t>. Znajdujące się między pakietami blach rozporki tworzą promieniowe kanały wentylacyjne o grubości kilku milimetrów. Rdzeń znajduje się w spawanym korpusie, który spełnia rolę konstrukcji nośnej, a jednocześnie - dzięki odpowiednim komorom ukierunkowuje przepływ czynnika chłodzącego.</a:t>
            </a:r>
            <a:endParaRPr lang="pl-PL" sz="24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synchroniczne </a:t>
            </a:r>
            <a:br>
              <a:rPr lang="pl-PL" sz="3600" b="1" dirty="0" smtClean="0">
                <a:effectLst/>
              </a:rPr>
            </a:br>
            <a:r>
              <a:rPr lang="pl-PL" sz="3600" b="1" dirty="0" smtClean="0">
                <a:effectLst/>
              </a:rPr>
              <a:t>z biegunami utajonymi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7286676" cy="4857784"/>
          </a:xfrm>
        </p:spPr>
        <p:txBody>
          <a:bodyPr>
            <a:normAutofit/>
          </a:bodyPr>
          <a:lstStyle/>
          <a:p>
            <a:endParaRPr lang="pl-PL" sz="2400" dirty="0" smtClean="0"/>
          </a:p>
          <a:p>
            <a:r>
              <a:rPr lang="pl-PL" sz="2400" b="1" dirty="0" smtClean="0"/>
              <a:t>     </a:t>
            </a:r>
            <a:endParaRPr lang="pl-PL" sz="24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714488"/>
            <a:ext cx="5214974" cy="434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synchroniczne </a:t>
            </a:r>
            <a:br>
              <a:rPr lang="pl-PL" sz="3600" b="1" dirty="0" smtClean="0">
                <a:effectLst/>
              </a:rPr>
            </a:br>
            <a:r>
              <a:rPr lang="pl-PL" sz="3600" b="1" dirty="0" smtClean="0">
                <a:effectLst/>
              </a:rPr>
              <a:t>z biegunami utajonymi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5715040" cy="4857784"/>
          </a:xfrm>
        </p:spPr>
        <p:txBody>
          <a:bodyPr>
            <a:normAutofit/>
          </a:bodyPr>
          <a:lstStyle/>
          <a:p>
            <a:endParaRPr lang="pl-PL" sz="2400" dirty="0" smtClean="0"/>
          </a:p>
          <a:p>
            <a:r>
              <a:rPr lang="pl-PL" sz="2400" b="1" dirty="0" smtClean="0"/>
              <a:t> </a:t>
            </a:r>
            <a:r>
              <a:rPr lang="pl-PL" sz="2400" dirty="0" smtClean="0"/>
              <a:t>W żłobkach stojana jest umieszczone dwuwarstwowe uzwojenie twornika. W celu zabezpieczenia przed skutkami bardzo dużych sił przy zwarciach, połączenia czołowe są mocowane do odpowiednich wsporników na obwodzie. W bardzo dużych generatorach uzwojenia tworników są uzwojeniami jednozwojnymi, przy czym pręt zwoju jest wykonany z wielu izolowanych od siebie elementarnych prętów. </a:t>
            </a:r>
            <a:endParaRPr lang="pl-PL" sz="24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1714488"/>
            <a:ext cx="1500198" cy="440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6286520"/>
            <a:ext cx="614341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synchroniczne </a:t>
            </a:r>
            <a:br>
              <a:rPr lang="pl-PL" sz="3600" b="1" dirty="0" smtClean="0">
                <a:effectLst/>
              </a:rPr>
            </a:br>
            <a:r>
              <a:rPr lang="pl-PL" sz="3600" b="1" dirty="0" smtClean="0">
                <a:effectLst/>
              </a:rPr>
              <a:t>z biegunami utajonymi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7286676" cy="4857784"/>
          </a:xfrm>
        </p:spPr>
        <p:txBody>
          <a:bodyPr>
            <a:normAutofit/>
          </a:bodyPr>
          <a:lstStyle/>
          <a:p>
            <a:endParaRPr lang="pl-PL" sz="2400" dirty="0" smtClean="0"/>
          </a:p>
          <a:p>
            <a:r>
              <a:rPr lang="pl-PL" sz="2400" b="1" dirty="0" smtClean="0"/>
              <a:t> </a:t>
            </a:r>
            <a:r>
              <a:rPr lang="pl-PL" sz="2400" dirty="0" smtClean="0"/>
              <a:t>Maksymalne napięcie znamionowe, na jakie są wykonywane turbogeneratory, to 28 </a:t>
            </a:r>
            <a:r>
              <a:rPr lang="pl-PL" sz="2400" dirty="0" err="1" smtClean="0"/>
              <a:t>kV</a:t>
            </a:r>
            <a:r>
              <a:rPr lang="pl-PL" sz="2400" dirty="0" smtClean="0"/>
              <a:t>. Tak wysokie napięcie wymaga szczególnej izolacji. Do niedawna typową izolacją uzwojeń twornika była izolacja z taśmy mikanitowej nasycona syciwami i odpowiednio sprasowana. Obecnie, coraz częściej używa się taśmy z samiki, a czynnikiem wiążącym są żywice sztuczne, termoutwardzalne, np. epoksydowe. Izolację wykonuje się na prętach poza maszyną, a następnie gotowe zaizolowane i sprasowane do odpowiednich wymiarów pręty są układane w żłobkach.</a:t>
            </a:r>
            <a:endParaRPr lang="pl-PL" sz="24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synchroniczne </a:t>
            </a:r>
            <a:br>
              <a:rPr lang="pl-PL" sz="3600" b="1" dirty="0" smtClean="0">
                <a:effectLst/>
              </a:rPr>
            </a:br>
            <a:r>
              <a:rPr lang="pl-PL" sz="3600" b="1" dirty="0" smtClean="0">
                <a:effectLst/>
              </a:rPr>
              <a:t>z biegunami utajonymi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7286676" cy="4857784"/>
          </a:xfrm>
        </p:spPr>
        <p:txBody>
          <a:bodyPr>
            <a:normAutofit/>
          </a:bodyPr>
          <a:lstStyle/>
          <a:p>
            <a:endParaRPr lang="pl-PL" sz="2400" dirty="0" smtClean="0"/>
          </a:p>
          <a:p>
            <a:r>
              <a:rPr lang="pl-PL" sz="2400" b="1" dirty="0" smtClean="0"/>
              <a:t> </a:t>
            </a:r>
            <a:r>
              <a:rPr lang="pl-PL" sz="2400" dirty="0" smtClean="0"/>
              <a:t>W turbogeneratorach najczęściej stosuje się chłodzenie powietrzne pośrednie w obiegu zamkniętym.</a:t>
            </a:r>
          </a:p>
          <a:p>
            <a:endParaRPr lang="pl-PL" sz="2400" dirty="0" smtClean="0"/>
          </a:p>
          <a:p>
            <a:r>
              <a:rPr lang="pl-PL" sz="2400" dirty="0" smtClean="0"/>
              <a:t>      W praktyce największe możliwości zwiększenia mocy granicznych daje zintensyfikowanie chłodzenia, które można uzyskać przez zastosowanie chłodzenia bezpośredniego oraz zastosowanie czynnika chłodzącego o lepszych właściwościach, czyli wodoru i wody.</a:t>
            </a:r>
          </a:p>
          <a:p>
            <a:endParaRPr lang="pl-PL" sz="24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synchroniczne </a:t>
            </a:r>
            <a:br>
              <a:rPr lang="pl-PL" sz="3600" b="1" dirty="0" smtClean="0">
                <a:effectLst/>
              </a:rPr>
            </a:br>
            <a:r>
              <a:rPr lang="pl-PL" sz="3600" b="1" dirty="0" smtClean="0">
                <a:effectLst/>
              </a:rPr>
              <a:t>z biegunami jawnymi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7286676" cy="4857784"/>
          </a:xfrm>
        </p:spPr>
        <p:txBody>
          <a:bodyPr>
            <a:normAutofit/>
          </a:bodyPr>
          <a:lstStyle/>
          <a:p>
            <a:r>
              <a:rPr lang="pl-PL" sz="2400" b="1" dirty="0" smtClean="0"/>
              <a:t> </a:t>
            </a:r>
            <a:r>
              <a:rPr lang="pl-PL" sz="2400" dirty="0" smtClean="0"/>
              <a:t>     Do grupy maszyn z biegunami jawnymi należą</a:t>
            </a:r>
            <a:r>
              <a:rPr lang="pl-PL" sz="2400" b="1" dirty="0" smtClean="0"/>
              <a:t> hydrogeneratory,</a:t>
            </a:r>
            <a:r>
              <a:rPr lang="pl-PL" sz="2400" dirty="0" smtClean="0"/>
              <a:t> tj. generatory napędzane turbinami wodnymi. Ponieważ turbiny wodne mają małe prędkości, zatem - zgodnie z zależnością - hydrogeneratory muszą być wykonane z dużą liczbą biegunów. Przy prędkościach rzędu kilkudziesięciu obrotów na minutę liczba biegunów wynosi kilkadziesiąt. </a:t>
            </a:r>
          </a:p>
          <a:p>
            <a:endParaRPr lang="pl-PL" sz="24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4071942"/>
            <a:ext cx="3714776" cy="238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synchroniczne </a:t>
            </a:r>
            <a:br>
              <a:rPr lang="pl-PL" sz="3600" b="1" dirty="0" smtClean="0">
                <a:effectLst/>
              </a:rPr>
            </a:br>
            <a:r>
              <a:rPr lang="pl-PL" sz="3600" b="1" dirty="0" smtClean="0">
                <a:effectLst/>
              </a:rPr>
              <a:t>z biegunami jawnymi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7286676" cy="4857784"/>
          </a:xfrm>
        </p:spPr>
        <p:txBody>
          <a:bodyPr>
            <a:normAutofit/>
          </a:bodyPr>
          <a:lstStyle/>
          <a:p>
            <a:r>
              <a:rPr lang="pl-PL" sz="2400" b="1" dirty="0" smtClean="0"/>
              <a:t> </a:t>
            </a:r>
            <a:r>
              <a:rPr lang="pl-PL" sz="2400" dirty="0" smtClean="0"/>
              <a:t>Przy małej prędkości obrotowej siły odśrodkowe są niewielkie i średnice mogą być odpowiednio duże. Dochodzą one do kilkunastu metrów przy mocach dochodzących do kilkuset megawatów</a:t>
            </a:r>
            <a:endParaRPr lang="pl-PL" sz="24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143248"/>
            <a:ext cx="5357850" cy="336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synchroniczne </a:t>
            </a:r>
            <a:br>
              <a:rPr lang="pl-PL" sz="3600" b="1" dirty="0" smtClean="0">
                <a:effectLst/>
              </a:rPr>
            </a:br>
            <a:r>
              <a:rPr lang="pl-PL" sz="3600" b="1" dirty="0" smtClean="0">
                <a:effectLst/>
              </a:rPr>
              <a:t>z biegunami jawnymi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7286676" cy="4857784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Wirniki takie mają małą długość, do ok. 1m. Maszyny takie najczęściej pracują z wałem pionowym Nabiegunniki, a czasami całe bieguny, są wykonane z blachy o grubości ok. 1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mm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. W zewnętrznej części nabiegunników często umieszcza się pręty zwarte na obu końcach przez odpowiednie pierścienie, tworzy się w ten sposób klatkę tłumiącą lub rozruchową. </a:t>
            </a:r>
          </a:p>
          <a:p>
            <a:endParaRPr lang="pl-PL" sz="24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synchroniczne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7215238" cy="4857784"/>
          </a:xfrm>
        </p:spPr>
        <p:txBody>
          <a:bodyPr>
            <a:normAutofit fontScale="92500"/>
          </a:bodyPr>
          <a:lstStyle/>
          <a:p>
            <a:pPr algn="just"/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Maszyna synchroniczna jest maszyną odwracalną. </a:t>
            </a: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Może pracować jako prądnica lub jako silnik.</a:t>
            </a: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Prądnice synchroniczne pracują jako generatory trójfazowego prądu przemiennego o częstotliwości 50Hz w elektrowniach i agregatach prądotwórczych</a:t>
            </a: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Silniki synchroniczne stosowane są do napędu maszyn wymagających stałej prędkości obrotowej</a:t>
            </a:r>
          </a:p>
          <a:p>
            <a:pPr algn="just"/>
            <a:endParaRPr lang="pl-PL" dirty="0" smtClean="0"/>
          </a:p>
          <a:p>
            <a:pPr algn="just"/>
            <a:endParaRPr lang="pl-PL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synchroniczne </a:t>
            </a:r>
            <a:br>
              <a:rPr lang="pl-PL" sz="3600" b="1" dirty="0" smtClean="0">
                <a:effectLst/>
              </a:rPr>
            </a:br>
            <a:r>
              <a:rPr lang="pl-PL" sz="3600" b="1" dirty="0" smtClean="0">
                <a:effectLst/>
              </a:rPr>
              <a:t>z biegunami jawnymi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7286676" cy="4857784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endParaRPr lang="pl-PL" sz="24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2238" y="1704975"/>
            <a:ext cx="5195910" cy="469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synchroniczne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7215238" cy="4857784"/>
          </a:xfrm>
        </p:spPr>
        <p:txBody>
          <a:bodyPr>
            <a:normAutofit/>
          </a:bodyPr>
          <a:lstStyle/>
          <a:p>
            <a:pPr algn="just"/>
            <a:endParaRPr lang="pl-PL" b="1" dirty="0" smtClean="0"/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Strumień magnetyczny w maszynie może być wytwarzany przez magnes trwały lub przez elektromagnes.</a:t>
            </a: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Bieguny magnetyczne wytwarzające stały w czasie strumień magnetyczny, najczęściej są umieszczone w wirniku, zwanym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magneśnicą.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dirty="0" smtClean="0"/>
          </a:p>
          <a:p>
            <a:pPr algn="just"/>
            <a:endParaRPr lang="pl-PL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synchroniczne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7215238" cy="4857784"/>
          </a:xfrm>
        </p:spPr>
        <p:txBody>
          <a:bodyPr>
            <a:normAutofit/>
          </a:bodyPr>
          <a:lstStyle/>
          <a:p>
            <a:pPr algn="just"/>
            <a:endParaRPr lang="pl-PL" b="1" dirty="0" smtClean="0"/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Jeżeli strumień jest wytwarzany  przez elektromagnes, to uzwojenie magnesów jest zasilane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prądem wzbudzenia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Prąd wzbudzenia jest pobierany zwykle z obcego źródła, np. baterii akumulatorów lub prądnicy prądu stałego zwanej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wzbudnicą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Wzbudnica może być umieszczona na wspólnym wale z maszyną synchroniczna</a:t>
            </a:r>
          </a:p>
          <a:p>
            <a:pPr algn="just"/>
            <a:endParaRPr lang="pl-PL" dirty="0" smtClean="0"/>
          </a:p>
          <a:p>
            <a:pPr algn="just"/>
            <a:endParaRPr lang="pl-PL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synchroniczne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7215238" cy="4857784"/>
          </a:xfrm>
        </p:spPr>
        <p:txBody>
          <a:bodyPr>
            <a:normAutofit/>
          </a:bodyPr>
          <a:lstStyle/>
          <a:p>
            <a:pPr algn="just"/>
            <a:endParaRPr lang="pl-PL" b="1" dirty="0" smtClean="0"/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stojanie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tworniku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) umieszczone jest uzwojenie prądu przemiennego jednofazowe lub znacznie częściej trójfazowe</a:t>
            </a:r>
          </a:p>
          <a:p>
            <a:pPr algn="just"/>
            <a:endParaRPr lang="pl-PL" dirty="0" smtClean="0"/>
          </a:p>
          <a:p>
            <a:pPr algn="just"/>
            <a:endParaRPr lang="pl-PL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876"/>
            <a:ext cx="3143272" cy="239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71876"/>
            <a:ext cx="323293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synchroniczne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7215238" cy="4857784"/>
          </a:xfrm>
        </p:spPr>
        <p:txBody>
          <a:bodyPr>
            <a:normAutofit/>
          </a:bodyPr>
          <a:lstStyle/>
          <a:p>
            <a:pPr algn="just"/>
            <a:endParaRPr lang="pl-PL" b="1" dirty="0" smtClean="0"/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stojanie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tworniku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) umieszczone jest uzwojenie prądu przemiennego jednofazowe lub znacznie częściej trójfazowe</a:t>
            </a:r>
          </a:p>
          <a:p>
            <a:pPr algn="just"/>
            <a:endParaRPr lang="pl-PL" dirty="0" smtClean="0"/>
          </a:p>
          <a:p>
            <a:pPr algn="just"/>
            <a:endParaRPr lang="pl-PL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571875"/>
            <a:ext cx="5929354" cy="289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357166"/>
            <a:ext cx="8072462" cy="714380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synchroniczne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7215238" cy="4857784"/>
          </a:xfrm>
        </p:spPr>
        <p:txBody>
          <a:bodyPr>
            <a:normAutofit/>
          </a:bodyPr>
          <a:lstStyle/>
          <a:p>
            <a:pPr algn="just"/>
            <a:endParaRPr lang="pl-PL" b="1" dirty="0" smtClean="0"/>
          </a:p>
          <a:p>
            <a:pPr algn="just"/>
            <a:endParaRPr lang="pl-PL" dirty="0" smtClean="0"/>
          </a:p>
          <a:p>
            <a:pPr algn="just"/>
            <a:endParaRPr lang="pl-PL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071546"/>
            <a:ext cx="5967987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5500702"/>
            <a:ext cx="280036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5286388"/>
            <a:ext cx="6572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5643578"/>
            <a:ext cx="6429420" cy="72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357166"/>
            <a:ext cx="8072462" cy="714380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synchroniczne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7215238" cy="4857784"/>
          </a:xfrm>
        </p:spPr>
        <p:txBody>
          <a:bodyPr>
            <a:normAutofit/>
          </a:bodyPr>
          <a:lstStyle/>
          <a:p>
            <a:pPr algn="just"/>
            <a:endParaRPr lang="pl-PL" b="1" dirty="0" smtClean="0"/>
          </a:p>
          <a:p>
            <a:pPr algn="just"/>
            <a:endParaRPr lang="pl-PL" dirty="0" smtClean="0"/>
          </a:p>
          <a:p>
            <a:pPr algn="just"/>
            <a:endParaRPr lang="pl-PL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975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5500702"/>
            <a:ext cx="280036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5286388"/>
            <a:ext cx="6572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143116"/>
            <a:ext cx="7266145" cy="335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928802"/>
            <a:ext cx="221457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1466</TotalTime>
  <Words>1076</Words>
  <Application>Microsoft Office PowerPoint</Application>
  <PresentationFormat>Pokaz na ekranie (4:3)</PresentationFormat>
  <Paragraphs>96</Paragraphs>
  <Slides>30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Przesilenie</vt:lpstr>
      <vt:lpstr>Maszyny synchroniczne</vt:lpstr>
      <vt:lpstr>Maszyny synchroniczne</vt:lpstr>
      <vt:lpstr>Maszyny synchroniczne</vt:lpstr>
      <vt:lpstr>Maszyny synchroniczne</vt:lpstr>
      <vt:lpstr>Maszyny synchroniczne</vt:lpstr>
      <vt:lpstr>Maszyny synchroniczne</vt:lpstr>
      <vt:lpstr>Maszyny synchroniczne</vt:lpstr>
      <vt:lpstr>Maszyny synchroniczne</vt:lpstr>
      <vt:lpstr>Maszyny synchroniczne</vt:lpstr>
      <vt:lpstr>Maszyny synchroniczne</vt:lpstr>
      <vt:lpstr>Maszyny synchroniczne</vt:lpstr>
      <vt:lpstr>Maszyny synchroniczne</vt:lpstr>
      <vt:lpstr>Maszyny synchroniczne</vt:lpstr>
      <vt:lpstr>Maszyny synchroniczne</vt:lpstr>
      <vt:lpstr>Maszyny synchroniczne</vt:lpstr>
      <vt:lpstr>Maszyny synchroniczne</vt:lpstr>
      <vt:lpstr>Maszyny synchroniczne  z biegunami utajonymi</vt:lpstr>
      <vt:lpstr>Maszyny synchroniczne  z biegunami utajonymi</vt:lpstr>
      <vt:lpstr>Maszyny synchroniczne  z biegunami utajonymi</vt:lpstr>
      <vt:lpstr>Maszyny synchroniczne  z biegunami utajonymi</vt:lpstr>
      <vt:lpstr>Maszyny synchroniczne  z biegunami utajonymi</vt:lpstr>
      <vt:lpstr>Maszyny synchroniczne  z biegunami utajonymi</vt:lpstr>
      <vt:lpstr>Maszyny synchroniczne  z biegunami utajonymi</vt:lpstr>
      <vt:lpstr>Maszyny synchroniczne  z biegunami utajonymi</vt:lpstr>
      <vt:lpstr>Maszyny synchroniczne  z biegunami utajonymi</vt:lpstr>
      <vt:lpstr>Maszyny synchroniczne  z biegunami utajonymi</vt:lpstr>
      <vt:lpstr>Maszyny synchroniczne  z biegunami jawnymi</vt:lpstr>
      <vt:lpstr>Maszyny synchroniczne  z biegunami jawnymi</vt:lpstr>
      <vt:lpstr>Maszyny synchroniczne  z biegunami jawnymi</vt:lpstr>
      <vt:lpstr>Maszyny synchroniczne  z biegunami jawnymi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Pole elektryczne Zjawisko elektryzowania ciał</dc:title>
  <dc:creator>Mariusz</dc:creator>
  <cp:lastModifiedBy>mskub</cp:lastModifiedBy>
  <cp:revision>239</cp:revision>
  <dcterms:created xsi:type="dcterms:W3CDTF">2015-05-08T06:43:52Z</dcterms:created>
  <dcterms:modified xsi:type="dcterms:W3CDTF">2020-05-13T19:55:02Z</dcterms:modified>
</cp:coreProperties>
</file>