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0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27.05.2020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27.05.2020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27.05.2020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27.05.2020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27.05.2020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27.05.2020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27.05.2020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27.05.2020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27.05.2020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27.05.2020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27.05.2020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0F96527-813C-4C0B-B835-E7675376FE7A}" type="datetimeFigureOut">
              <a:rPr lang="pl-PL" smtClean="0"/>
              <a:pPr/>
              <a:t>27.05.2020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00042"/>
            <a:ext cx="8072462" cy="785818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Praca indywidualna prądnicy</a:t>
            </a:r>
            <a:br>
              <a:rPr lang="pl-PL" sz="3600" b="1" dirty="0" smtClean="0">
                <a:effectLst/>
              </a:rPr>
            </a:br>
            <a:endParaRPr lang="pl-PL" sz="18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357290" y="1571612"/>
            <a:ext cx="7406640" cy="4857784"/>
          </a:xfrm>
        </p:spPr>
        <p:txBody>
          <a:bodyPr>
            <a:normAutofit/>
          </a:bodyPr>
          <a:lstStyle/>
          <a:p>
            <a:r>
              <a:rPr lang="pl-PL" b="1" dirty="0" smtClean="0"/>
              <a:t>Jeżeli prądnica synchroniczna jest bezpośrednio obciążona odbiornikiem pobierającym prąd, to pracę taką nazywamy pracą indywidualną lub samotną.</a:t>
            </a:r>
            <a:endParaRPr lang="pl-PL" dirty="0" smtClean="0"/>
          </a:p>
          <a:p>
            <a:r>
              <a:rPr lang="pl-PL" dirty="0" smtClean="0"/>
              <a:t>Kąt przesunięcia fazowego między napięciem na zaciskach maszyny i prądem obciążenia zależy od rodzaju odbiornika. </a:t>
            </a:r>
          </a:p>
          <a:p>
            <a:r>
              <a:rPr lang="pl-PL" dirty="0" smtClean="0"/>
              <a:t>Przy określonym prądzie obciążenia, o częstotliwości decyduje prędkość obrotowa, z jaką prądnica jest napędzana, natomiast napięcie prądnicy zależy od prędkości obrotowej i prądu wzbudzenia.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71480"/>
            <a:ext cx="8072462" cy="785818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Praca indywidualna prądnicy</a:t>
            </a:r>
            <a:br>
              <a:rPr lang="pl-PL" sz="3600" b="1" dirty="0" smtClean="0">
                <a:effectLst/>
              </a:rPr>
            </a:br>
            <a:r>
              <a:rPr lang="pl-PL" sz="2400" b="1" dirty="0" smtClean="0">
                <a:effectLst/>
              </a:rPr>
              <a:t>Charakterystyka regulacyjna</a:t>
            </a:r>
            <a:r>
              <a:rPr lang="pl-PL" sz="3600" b="1" dirty="0" smtClean="0">
                <a:effectLst/>
              </a:rPr>
              <a:t/>
            </a:r>
            <a:br>
              <a:rPr lang="pl-PL" sz="3600" b="1" dirty="0" smtClean="0">
                <a:effectLst/>
              </a:rPr>
            </a:br>
            <a:endParaRPr lang="pl-PL" sz="18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428728" y="1142984"/>
            <a:ext cx="7215238" cy="5286412"/>
          </a:xfrm>
        </p:spPr>
        <p:txBody>
          <a:bodyPr>
            <a:normAutofit/>
          </a:bodyPr>
          <a:lstStyle/>
          <a:p>
            <a:r>
              <a:rPr lang="pl-PL" dirty="0" smtClean="0"/>
              <a:t>Zależność </a:t>
            </a:r>
            <a:r>
              <a:rPr lang="pl-PL" dirty="0" err="1" smtClean="0"/>
              <a:t>I</a:t>
            </a:r>
            <a:r>
              <a:rPr lang="pl-PL" baseline="-25000" dirty="0" err="1" smtClean="0"/>
              <a:t>f</a:t>
            </a:r>
            <a:r>
              <a:rPr lang="pl-PL" baseline="-25000" dirty="0" smtClean="0"/>
              <a:t> </a:t>
            </a:r>
            <a:r>
              <a:rPr lang="pl-PL" dirty="0" smtClean="0"/>
              <a:t>= </a:t>
            </a:r>
            <a:r>
              <a:rPr lang="pl-PL" i="1" dirty="0" smtClean="0"/>
              <a:t>f(I)</a:t>
            </a:r>
            <a:r>
              <a:rPr lang="pl-PL" dirty="0" smtClean="0"/>
              <a:t> przy </a:t>
            </a:r>
            <a:r>
              <a:rPr lang="pl-PL" i="1" dirty="0" smtClean="0"/>
              <a:t>U =</a:t>
            </a:r>
            <a:r>
              <a:rPr lang="pl-PL" dirty="0" smtClean="0"/>
              <a:t> </a:t>
            </a:r>
            <a:r>
              <a:rPr lang="pl-PL" dirty="0" err="1" smtClean="0"/>
              <a:t>const</a:t>
            </a:r>
            <a:r>
              <a:rPr lang="pl-PL" dirty="0" smtClean="0"/>
              <a:t>, n = </a:t>
            </a:r>
            <a:r>
              <a:rPr lang="pl-PL" dirty="0" err="1" smtClean="0"/>
              <a:t>const</a:t>
            </a:r>
            <a:r>
              <a:rPr lang="pl-PL" dirty="0" smtClean="0"/>
              <a:t>, </a:t>
            </a:r>
            <a:r>
              <a:rPr lang="pl-PL" dirty="0" err="1" smtClean="0"/>
              <a:t>cos</a:t>
            </a:r>
            <a:r>
              <a:rPr lang="pl-PL" dirty="0" err="1" smtClean="0">
                <a:latin typeface="Symbol" pitchFamily="18" charset="2"/>
              </a:rPr>
              <a:t>f</a:t>
            </a:r>
            <a:r>
              <a:rPr lang="pl-PL" baseline="-25000" dirty="0" smtClean="0"/>
              <a:t> </a:t>
            </a:r>
            <a:r>
              <a:rPr lang="pl-PL" i="1" dirty="0" smtClean="0"/>
              <a:t>=</a:t>
            </a:r>
            <a:r>
              <a:rPr lang="pl-PL" dirty="0" smtClean="0"/>
              <a:t> </a:t>
            </a:r>
            <a:r>
              <a:rPr lang="pl-PL" dirty="0" err="1" smtClean="0"/>
              <a:t>const</a:t>
            </a:r>
            <a:r>
              <a:rPr lang="pl-PL" dirty="0" smtClean="0"/>
              <a:t> nazywa się charakterystyką regulacyjną. Charakterystyka ta pokazuje, jak należy regulować prąd wzbudzenia, aby przy zmianie obciążenia i stałych parametrach n, cos</a:t>
            </a:r>
            <a:r>
              <a:rPr lang="pl-PL" baseline="-25000" dirty="0" smtClean="0"/>
              <a:t> </a:t>
            </a:r>
            <a:r>
              <a:rPr lang="pl-PL" dirty="0" smtClean="0"/>
              <a:t>utrzymać stałe napięcie na zaciskach prądnicy.</a:t>
            </a:r>
            <a:endParaRPr lang="pl-PL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539750" y="1457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Obraz 7" descr="image009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3571876"/>
            <a:ext cx="4000528" cy="30819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71480"/>
            <a:ext cx="8072462" cy="785818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Praca indywidualna prądnicy</a:t>
            </a:r>
            <a:br>
              <a:rPr lang="pl-PL" sz="3600" b="1" dirty="0" smtClean="0">
                <a:effectLst/>
              </a:rPr>
            </a:br>
            <a:r>
              <a:rPr lang="pl-PL" sz="2400" b="1" dirty="0" smtClean="0">
                <a:effectLst/>
              </a:rPr>
              <a:t>Charakterystyka regulacyjna</a:t>
            </a:r>
            <a:r>
              <a:rPr lang="pl-PL" sz="3600" b="1" dirty="0" smtClean="0">
                <a:effectLst/>
              </a:rPr>
              <a:t/>
            </a:r>
            <a:br>
              <a:rPr lang="pl-PL" sz="3600" b="1" dirty="0" smtClean="0">
                <a:effectLst/>
              </a:rPr>
            </a:br>
            <a:endParaRPr lang="pl-PL" sz="18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428728" y="1142984"/>
            <a:ext cx="7215238" cy="5286412"/>
          </a:xfrm>
        </p:spPr>
        <p:txBody>
          <a:bodyPr>
            <a:normAutofit/>
          </a:bodyPr>
          <a:lstStyle/>
          <a:p>
            <a:r>
              <a:rPr lang="pl-PL" dirty="0" smtClean="0"/>
              <a:t>Z charakterystyki regulacyjnej można korzystać również przy pracy silnikowej - jak należy regulować prąd wzbudzenia silnika synchronicznego, aby przy zmianach prądu obciążenia, zasilaniu stałym napięciem o stałej częstotliwości utrzymać stały współczynnik mocy.</a:t>
            </a:r>
            <a:endParaRPr lang="pl-PL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539750" y="1457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Obraz 7" descr="image009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3776022"/>
            <a:ext cx="4000528" cy="30819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71480"/>
            <a:ext cx="8072462" cy="785818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Praca indywidualna prądnicy</a:t>
            </a:r>
            <a:br>
              <a:rPr lang="pl-PL" sz="3600" b="1" dirty="0" smtClean="0">
                <a:effectLst/>
              </a:rPr>
            </a:br>
            <a:r>
              <a:rPr lang="pl-PL" sz="2400" b="1" dirty="0" smtClean="0">
                <a:effectLst/>
              </a:rPr>
              <a:t>Charakterystyka regulacyjna</a:t>
            </a:r>
            <a:r>
              <a:rPr lang="pl-PL" sz="3600" b="1" dirty="0" smtClean="0">
                <a:effectLst/>
              </a:rPr>
              <a:t/>
            </a:r>
            <a:br>
              <a:rPr lang="pl-PL" sz="3600" b="1" dirty="0" smtClean="0">
                <a:effectLst/>
              </a:rPr>
            </a:br>
            <a:endParaRPr lang="pl-PL" sz="18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428728" y="1142984"/>
            <a:ext cx="7215238" cy="5286412"/>
          </a:xfrm>
        </p:spPr>
        <p:txBody>
          <a:bodyPr>
            <a:normAutofit/>
          </a:bodyPr>
          <a:lstStyle/>
          <a:p>
            <a:r>
              <a:rPr lang="pl-PL" b="1" dirty="0" smtClean="0"/>
              <a:t>Z analizy charakterystyk regulacyjnych można wyciągnąć następujące wnioski:</a:t>
            </a:r>
            <a:endParaRPr lang="pl-PL" dirty="0" smtClean="0"/>
          </a:p>
          <a:p>
            <a:r>
              <a:rPr lang="pl-PL" b="1" dirty="0" smtClean="0"/>
              <a:t> </a:t>
            </a:r>
            <a:endParaRPr lang="pl-PL" dirty="0" smtClean="0"/>
          </a:p>
          <a:p>
            <a:r>
              <a:rPr lang="pl-PL" dirty="0" smtClean="0"/>
              <a:t> • Przy wzrastającym prądzie obciążenia o charakterze indukcyjnym należy po­większać prąd wzbudzenia.</a:t>
            </a:r>
          </a:p>
          <a:p>
            <a:r>
              <a:rPr lang="pl-PL" dirty="0" smtClean="0"/>
              <a:t> • Przy takiej samej wartości prądu obciążenia, lecz przy malejącej wartości </a:t>
            </a:r>
            <a:r>
              <a:rPr lang="pl-PL" i="1" dirty="0" err="1" smtClean="0"/>
              <a:t>cos</a:t>
            </a:r>
            <a:r>
              <a:rPr lang="pl-PL" i="1" dirty="0" err="1" smtClean="0">
                <a:latin typeface="Symbol" pitchFamily="18" charset="2"/>
              </a:rPr>
              <a:t>f</a:t>
            </a:r>
            <a:r>
              <a:rPr lang="pl-PL" i="1" baseline="-25000" dirty="0" smtClean="0"/>
              <a:t> </a:t>
            </a:r>
            <a:r>
              <a:rPr lang="pl-PL" dirty="0" smtClean="0"/>
              <a:t>indukcyjnego potrzebny jest coraz większy prąd wzbudzenia, natomiast przy malejącej wartości </a:t>
            </a:r>
            <a:r>
              <a:rPr lang="pl-PL" dirty="0" err="1" smtClean="0"/>
              <a:t>cos</a:t>
            </a:r>
            <a:r>
              <a:rPr lang="pl-PL" i="1" dirty="0" err="1" smtClean="0">
                <a:latin typeface="Symbol" pitchFamily="18" charset="2"/>
              </a:rPr>
              <a:t>f</a:t>
            </a:r>
            <a:r>
              <a:rPr lang="pl-PL" i="1" dirty="0" smtClean="0"/>
              <a:t> </a:t>
            </a:r>
            <a:r>
              <a:rPr lang="pl-PL" dirty="0" smtClean="0"/>
              <a:t> pojemnościowego prąd wzbudzenia należy zmniejszać.</a:t>
            </a:r>
            <a:endParaRPr lang="pl-PL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539750" y="1457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71480"/>
            <a:ext cx="8072462" cy="785818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Praca indywidualna prądnicy</a:t>
            </a:r>
            <a:br>
              <a:rPr lang="pl-PL" sz="3600" b="1" dirty="0" smtClean="0">
                <a:effectLst/>
              </a:rPr>
            </a:br>
            <a:r>
              <a:rPr lang="pl-PL" sz="2400" b="1" dirty="0" smtClean="0">
                <a:effectLst/>
              </a:rPr>
              <a:t>Charakterystyka zewnętrzna</a:t>
            </a:r>
            <a:r>
              <a:rPr lang="pl-PL" sz="3600" b="1" dirty="0" smtClean="0">
                <a:effectLst/>
              </a:rPr>
              <a:t/>
            </a:r>
            <a:br>
              <a:rPr lang="pl-PL" sz="3600" b="1" dirty="0" smtClean="0">
                <a:effectLst/>
              </a:rPr>
            </a:br>
            <a:endParaRPr lang="pl-PL" sz="18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357290" y="1142984"/>
            <a:ext cx="7406640" cy="5286412"/>
          </a:xfrm>
        </p:spPr>
        <p:txBody>
          <a:bodyPr>
            <a:normAutofit/>
          </a:bodyPr>
          <a:lstStyle/>
          <a:p>
            <a:r>
              <a:rPr lang="pl-PL" b="1" dirty="0" smtClean="0"/>
              <a:t>Charakterystyką zewnętrzną prądnicy nazywa się zależność </a:t>
            </a:r>
            <a:r>
              <a:rPr lang="pl-PL" b="1" i="1" dirty="0" smtClean="0"/>
              <a:t>U =</a:t>
            </a:r>
            <a:r>
              <a:rPr lang="pl-PL" b="1" dirty="0" smtClean="0"/>
              <a:t> f(I) dla I, = </a:t>
            </a:r>
            <a:r>
              <a:rPr lang="pl-PL" b="1" dirty="0" err="1" smtClean="0"/>
              <a:t>const</a:t>
            </a:r>
            <a:r>
              <a:rPr lang="pl-PL" b="1" dirty="0" smtClean="0"/>
              <a:t> i cos = </a:t>
            </a:r>
            <a:r>
              <a:rPr lang="pl-PL" b="1" dirty="0" err="1" smtClean="0"/>
              <a:t>const</a:t>
            </a:r>
            <a:r>
              <a:rPr lang="pl-PL" b="1" dirty="0" smtClean="0"/>
              <a:t> oraz </a:t>
            </a:r>
            <a:r>
              <a:rPr lang="pl-PL" b="1" i="1" dirty="0" smtClean="0"/>
              <a:t>n</a:t>
            </a:r>
            <a:r>
              <a:rPr lang="pl-PL" b="1" dirty="0" smtClean="0"/>
              <a:t> = </a:t>
            </a:r>
            <a:r>
              <a:rPr lang="pl-PL" b="1" dirty="0" err="1" smtClean="0"/>
              <a:t>const</a:t>
            </a:r>
            <a:r>
              <a:rPr lang="pl-PL" b="1" dirty="0" smtClean="0"/>
              <a:t>.</a:t>
            </a:r>
            <a:r>
              <a:rPr lang="pl-PL" dirty="0" smtClean="0"/>
              <a:t> Charakterystyka ta określa więc zmiany napięcia na zaciskach uzwojenia twornika w zależności od zmian wartości prądu obciążenia.</a:t>
            </a:r>
            <a:endParaRPr lang="pl-PL" dirty="0"/>
          </a:p>
        </p:txBody>
      </p:sp>
      <p:pic>
        <p:nvPicPr>
          <p:cNvPr id="5" name="Obraz 4" descr="image0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3286124"/>
            <a:ext cx="3786214" cy="33087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71480"/>
            <a:ext cx="8072462" cy="785818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Praca indywidualna prądnicy</a:t>
            </a:r>
            <a:br>
              <a:rPr lang="pl-PL" sz="3600" b="1" dirty="0" smtClean="0">
                <a:effectLst/>
              </a:rPr>
            </a:br>
            <a:r>
              <a:rPr lang="pl-PL" sz="2400" b="1" dirty="0" smtClean="0">
                <a:effectLst/>
              </a:rPr>
              <a:t>Charakterystyka zewnętrzna</a:t>
            </a:r>
            <a:r>
              <a:rPr lang="pl-PL" sz="3600" b="1" dirty="0" smtClean="0">
                <a:effectLst/>
              </a:rPr>
              <a:t/>
            </a:r>
            <a:br>
              <a:rPr lang="pl-PL" sz="3600" b="1" dirty="0" smtClean="0">
                <a:effectLst/>
              </a:rPr>
            </a:br>
            <a:endParaRPr lang="pl-PL" sz="18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214414" y="1000108"/>
            <a:ext cx="7715304" cy="5429288"/>
          </a:xfrm>
        </p:spPr>
        <p:txBody>
          <a:bodyPr>
            <a:normAutofit/>
          </a:bodyPr>
          <a:lstStyle/>
          <a:p>
            <a:r>
              <a:rPr lang="pl-PL" dirty="0" smtClean="0"/>
              <a:t>Warunki takie występują tylko przy zmianach obciążenia prądnicy pracującej indywidualnie, wyposażonej w regulator prędkości, bez regulatora napięcia. Charakterystyki zewnętrzne można ustalić teoretycznie (na podstawie wykresu wektorowego maszyny) lub pomiarowo.</a:t>
            </a:r>
            <a:endParaRPr lang="pl-PL" dirty="0"/>
          </a:p>
        </p:txBody>
      </p:sp>
      <p:pic>
        <p:nvPicPr>
          <p:cNvPr id="5" name="Obraz 4" descr="image0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3357562"/>
            <a:ext cx="3786214" cy="33087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71480"/>
            <a:ext cx="8072462" cy="785818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Praca indywidualna prądnicy</a:t>
            </a:r>
            <a:br>
              <a:rPr lang="pl-PL" sz="3600" b="1" dirty="0" smtClean="0">
                <a:effectLst/>
              </a:rPr>
            </a:br>
            <a:r>
              <a:rPr lang="pl-PL" sz="2400" b="1" dirty="0" smtClean="0">
                <a:effectLst/>
              </a:rPr>
              <a:t>Charakterystyka zewnętrzna</a:t>
            </a:r>
            <a:r>
              <a:rPr lang="pl-PL" sz="3600" b="1" dirty="0" smtClean="0">
                <a:effectLst/>
              </a:rPr>
              <a:t/>
            </a:r>
            <a:br>
              <a:rPr lang="pl-PL" sz="3600" b="1" dirty="0" smtClean="0">
                <a:effectLst/>
              </a:rPr>
            </a:br>
            <a:endParaRPr lang="pl-PL" sz="18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214414" y="1285860"/>
            <a:ext cx="7715304" cy="5143536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 smtClean="0"/>
              <a:t>Z analizy</a:t>
            </a:r>
            <a:r>
              <a:rPr lang="pl-PL" dirty="0" smtClean="0"/>
              <a:t> </a:t>
            </a:r>
            <a:r>
              <a:rPr lang="pl-PL" b="1" dirty="0" smtClean="0"/>
              <a:t>charakterystyk zewnętrznych wynikają następujące wnioski prak­tyczne</a:t>
            </a:r>
            <a:r>
              <a:rPr lang="pl-PL" dirty="0" smtClean="0"/>
              <a:t>:</a:t>
            </a:r>
          </a:p>
          <a:p>
            <a:r>
              <a:rPr lang="pl-PL" dirty="0" smtClean="0"/>
              <a:t> </a:t>
            </a:r>
          </a:p>
          <a:p>
            <a:r>
              <a:rPr lang="pl-PL" dirty="0" smtClean="0"/>
              <a:t> • Wzrostowi prądu obciążenia o charakterze indukcyjnym odpowiada zmniejszenie się napięcia na zaciskach prądnicy (wynika to z rozmagnesowującego oddziaływania twornika).</a:t>
            </a:r>
          </a:p>
          <a:p>
            <a:r>
              <a:rPr lang="pl-PL" dirty="0" smtClean="0"/>
              <a:t> • Wzrostowi prądu obciążenia o charakterze pojemnościowym odpowiada w zakresie od biegu jałowego do obciążenia znamionowego wzrost napięcia na zaciskach prądnicy (wynika to z domagnesowującego oddziaływania twornika).</a:t>
            </a:r>
          </a:p>
          <a:p>
            <a:r>
              <a:rPr lang="pl-PL" dirty="0" smtClean="0"/>
              <a:t> • Przy obciążeniach pojemnościowych wartości prądów mogą być większe niż wartość ustalonego prądu zwarciowego </a:t>
            </a:r>
            <a:r>
              <a:rPr lang="pl-PL" i="1" dirty="0" smtClean="0"/>
              <a:t>1</a:t>
            </a:r>
            <a:r>
              <a:rPr lang="pl-PL" i="1" baseline="-25000" dirty="0" smtClean="0"/>
              <a:t>z </a:t>
            </a:r>
            <a:r>
              <a:rPr lang="pl-PL" i="1" dirty="0" smtClean="0"/>
              <a:t>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71480"/>
            <a:ext cx="8072462" cy="785818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Praca indywidualna prądnicy</a:t>
            </a:r>
            <a:br>
              <a:rPr lang="pl-PL" sz="3600" b="1" dirty="0" smtClean="0">
                <a:effectLst/>
              </a:rPr>
            </a:br>
            <a:r>
              <a:rPr lang="pl-PL" sz="2400" b="1" dirty="0" smtClean="0">
                <a:effectLst/>
              </a:rPr>
              <a:t>Charakterystyka zewnętrzna</a:t>
            </a:r>
            <a:r>
              <a:rPr lang="pl-PL" sz="3600" b="1" dirty="0" smtClean="0">
                <a:effectLst/>
              </a:rPr>
              <a:t/>
            </a:r>
            <a:br>
              <a:rPr lang="pl-PL" sz="3600" b="1" dirty="0" smtClean="0">
                <a:effectLst/>
              </a:rPr>
            </a:br>
            <a:endParaRPr lang="pl-PL" sz="18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214414" y="1285860"/>
            <a:ext cx="7715304" cy="5143536"/>
          </a:xfrm>
        </p:spPr>
        <p:txBody>
          <a:bodyPr>
            <a:normAutofit/>
          </a:bodyPr>
          <a:lstStyle/>
          <a:p>
            <a:r>
              <a:rPr lang="pl-PL" dirty="0" smtClean="0"/>
              <a:t>Dwie charakterystyki zewnętrzne tej samej maszyny przy takiej samej prędkości obrotowej i takim samym współczynniku mocy, ale przy różnych wartościach prądu wzbudzenia.</a:t>
            </a:r>
            <a:endParaRPr lang="pl-PL" dirty="0"/>
          </a:p>
        </p:txBody>
      </p:sp>
      <p:pic>
        <p:nvPicPr>
          <p:cNvPr id="5" name="Obraz 4" descr="image0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2928934"/>
            <a:ext cx="4500594" cy="33595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71480"/>
            <a:ext cx="8072462" cy="785818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Praca indywidualna prądnicy</a:t>
            </a:r>
            <a:br>
              <a:rPr lang="pl-PL" sz="3600" b="1" dirty="0" smtClean="0">
                <a:effectLst/>
              </a:rPr>
            </a:br>
            <a:r>
              <a:rPr lang="pl-PL" sz="2400" b="1" dirty="0" smtClean="0">
                <a:effectLst/>
              </a:rPr>
              <a:t>Charakterystyka zewnętrzna</a:t>
            </a:r>
            <a:r>
              <a:rPr lang="pl-PL" sz="3600" b="1" dirty="0" smtClean="0">
                <a:effectLst/>
              </a:rPr>
              <a:t/>
            </a:r>
            <a:br>
              <a:rPr lang="pl-PL" sz="3600" b="1" dirty="0" smtClean="0">
                <a:effectLst/>
              </a:rPr>
            </a:br>
            <a:endParaRPr lang="pl-PL" sz="18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214414" y="1285860"/>
            <a:ext cx="7715304" cy="5143536"/>
          </a:xfrm>
        </p:spPr>
        <p:txBody>
          <a:bodyPr>
            <a:normAutofit/>
          </a:bodyPr>
          <a:lstStyle/>
          <a:p>
            <a:r>
              <a:rPr lang="pl-PL" dirty="0" smtClean="0"/>
              <a:t>Z ich porównania wynika, że zarówno napięcie biegu jałowego </a:t>
            </a:r>
            <a:r>
              <a:rPr lang="pl-PL" i="1" dirty="0" smtClean="0"/>
              <a:t>U</a:t>
            </a:r>
            <a:r>
              <a:rPr lang="pl-PL" i="1" baseline="-25000" dirty="0" smtClean="0"/>
              <a:t> </a:t>
            </a:r>
            <a:r>
              <a:rPr lang="pl-PL" dirty="0" smtClean="0"/>
              <a:t>i wartości prądu zwarciowego zależą od wartości prądu wzbudzenia, przy czym zwarcie jest tym bardziej niebezpieczne, im większa jest wartość prądu wzbudzenia</a:t>
            </a:r>
            <a:endParaRPr lang="pl-PL" dirty="0"/>
          </a:p>
        </p:txBody>
      </p:sp>
      <p:pic>
        <p:nvPicPr>
          <p:cNvPr id="5" name="Obraz 4" descr="image0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3143248"/>
            <a:ext cx="4500594" cy="33595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71480"/>
            <a:ext cx="8072462" cy="785818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Praca indywidualna prądnicy</a:t>
            </a:r>
            <a:br>
              <a:rPr lang="pl-PL" sz="3600" b="1" dirty="0" smtClean="0">
                <a:effectLst/>
              </a:rPr>
            </a:br>
            <a:r>
              <a:rPr lang="pl-PL" sz="2400" b="1" dirty="0" smtClean="0">
                <a:effectLst/>
              </a:rPr>
              <a:t>Charakterystyka zewnętrzna</a:t>
            </a:r>
            <a:r>
              <a:rPr lang="pl-PL" sz="3600" b="1" dirty="0" smtClean="0">
                <a:effectLst/>
              </a:rPr>
              <a:t/>
            </a:r>
            <a:br>
              <a:rPr lang="pl-PL" sz="3600" b="1" dirty="0" smtClean="0">
                <a:effectLst/>
              </a:rPr>
            </a:br>
            <a:endParaRPr lang="pl-PL" sz="18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214414" y="1285860"/>
            <a:ext cx="7715304" cy="5143536"/>
          </a:xfrm>
        </p:spPr>
        <p:txBody>
          <a:bodyPr>
            <a:normAutofit/>
          </a:bodyPr>
          <a:lstStyle/>
          <a:p>
            <a:r>
              <a:rPr lang="pl-PL" dirty="0" smtClean="0"/>
              <a:t>Charakterystyki zewnętrzne dla różnych rodzajów obciążenia przy takich prądach wzbudzenia, że prądowi znamionowemu twornika odpowiada znamionowe napięcie</a:t>
            </a:r>
            <a:endParaRPr lang="pl-PL" dirty="0"/>
          </a:p>
        </p:txBody>
      </p:sp>
      <p:pic>
        <p:nvPicPr>
          <p:cNvPr id="6" name="Obraz 5" descr="beznazw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2928934"/>
            <a:ext cx="4524485" cy="3357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71480"/>
            <a:ext cx="8072462" cy="785818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Praca indywidualna prądnicy</a:t>
            </a:r>
            <a:br>
              <a:rPr lang="pl-PL" sz="3600" b="1" dirty="0" smtClean="0">
                <a:effectLst/>
              </a:rPr>
            </a:br>
            <a:r>
              <a:rPr lang="pl-PL" sz="2400" b="1" dirty="0" smtClean="0">
                <a:effectLst/>
              </a:rPr>
              <a:t>Charakterystyka zewnętrzna</a:t>
            </a:r>
            <a:r>
              <a:rPr lang="pl-PL" sz="3600" b="1" dirty="0" smtClean="0">
                <a:effectLst/>
              </a:rPr>
              <a:t/>
            </a:r>
            <a:br>
              <a:rPr lang="pl-PL" sz="3600" b="1" dirty="0" smtClean="0">
                <a:effectLst/>
              </a:rPr>
            </a:br>
            <a:endParaRPr lang="pl-PL" sz="18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214414" y="1285860"/>
            <a:ext cx="7715304" cy="5143536"/>
          </a:xfrm>
        </p:spPr>
        <p:txBody>
          <a:bodyPr>
            <a:normAutofit/>
          </a:bodyPr>
          <a:lstStyle/>
          <a:p>
            <a:r>
              <a:rPr lang="pl-PL" b="1" dirty="0" smtClean="0"/>
              <a:t>Zmienność napięcia prądnic synchronicznych</a:t>
            </a:r>
            <a:r>
              <a:rPr lang="pl-PL" dirty="0" smtClean="0"/>
              <a:t> jest to wzrost napięcia odniesiony do napięcia znamionowego, występujący przy zmianie obciążenia maszyny od pracy znamionowej do biegu jałowego. Zmienność napięcia wyraża się zależnością:</a:t>
            </a:r>
            <a:endParaRPr lang="pl-PL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3857628"/>
            <a:ext cx="4575434" cy="1785950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539750" y="1457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571480"/>
            <a:ext cx="8072462" cy="785818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Praca indywidualna prądnicy</a:t>
            </a:r>
            <a:br>
              <a:rPr lang="pl-PL" sz="3600" b="1" dirty="0" smtClean="0">
                <a:effectLst/>
              </a:rPr>
            </a:br>
            <a:r>
              <a:rPr lang="pl-PL" sz="2400" b="1" dirty="0" smtClean="0">
                <a:effectLst/>
              </a:rPr>
              <a:t>Charakterystyka zewnętrzna</a:t>
            </a:r>
            <a:r>
              <a:rPr lang="pl-PL" sz="3600" b="1" dirty="0" smtClean="0">
                <a:effectLst/>
              </a:rPr>
              <a:t/>
            </a:r>
            <a:br>
              <a:rPr lang="pl-PL" sz="3600" b="1" dirty="0" smtClean="0">
                <a:effectLst/>
              </a:rPr>
            </a:br>
            <a:endParaRPr lang="pl-PL" sz="1800" b="1" dirty="0">
              <a:effectLst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428728" y="1285860"/>
            <a:ext cx="7215238" cy="5143536"/>
          </a:xfrm>
        </p:spPr>
        <p:txBody>
          <a:bodyPr>
            <a:normAutofit/>
          </a:bodyPr>
          <a:lstStyle/>
          <a:p>
            <a:r>
              <a:rPr lang="pl-PL" dirty="0" smtClean="0"/>
              <a:t>Prądnice synchroniczne najczęściej są tak budowane, aby znamionowa zmienność napięcia nie przekraczała 40-50%. </a:t>
            </a:r>
          </a:p>
          <a:p>
            <a:endParaRPr lang="pl-PL" dirty="0" smtClean="0"/>
          </a:p>
          <a:p>
            <a:r>
              <a:rPr lang="pl-PL" dirty="0" smtClean="0"/>
              <a:t>Ponieważ tak znaczne wahania napięcia są niedopuszczalne, prądnice synchroniczne powinny być wyposażone w samoczynne regulatory napięcia. </a:t>
            </a:r>
          </a:p>
          <a:p>
            <a:endParaRPr lang="pl-PL" dirty="0" smtClean="0"/>
          </a:p>
          <a:p>
            <a:r>
              <a:rPr lang="pl-PL" dirty="0" smtClean="0"/>
              <a:t>Zadaniem takiego regulatora jest zmiana wartości prądu wzbudzenia odpowiednio do zmian obciążenia</a:t>
            </a:r>
            <a:endParaRPr lang="pl-PL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539750" y="1457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1558</TotalTime>
  <Words>431</Words>
  <Application>Microsoft Office PowerPoint</Application>
  <PresentationFormat>Pokaz na ekranie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Przesilenie</vt:lpstr>
      <vt:lpstr>Praca indywidualna prądnicy </vt:lpstr>
      <vt:lpstr>Praca indywidualna prądnicy Charakterystyka zewnętrzna </vt:lpstr>
      <vt:lpstr>Praca indywidualna prądnicy Charakterystyka zewnętrzna </vt:lpstr>
      <vt:lpstr>Praca indywidualna prądnicy Charakterystyka zewnętrzna </vt:lpstr>
      <vt:lpstr>Praca indywidualna prądnicy Charakterystyka zewnętrzna </vt:lpstr>
      <vt:lpstr>Praca indywidualna prądnicy Charakterystyka zewnętrzna </vt:lpstr>
      <vt:lpstr>Praca indywidualna prądnicy Charakterystyka zewnętrzna </vt:lpstr>
      <vt:lpstr>Praca indywidualna prądnicy Charakterystyka zewnętrzna </vt:lpstr>
      <vt:lpstr>Praca indywidualna prądnicy Charakterystyka zewnętrzna </vt:lpstr>
      <vt:lpstr>Praca indywidualna prądnicy Charakterystyka regulacyjna </vt:lpstr>
      <vt:lpstr>Praca indywidualna prądnicy Charakterystyka regulacyjna </vt:lpstr>
      <vt:lpstr>Praca indywidualna prądnicy Charakterystyka regulacyjna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Pole elektryczne Zjawisko elektryzowania ciał</dc:title>
  <dc:creator>Mariusz</dc:creator>
  <cp:lastModifiedBy>mskub</cp:lastModifiedBy>
  <cp:revision>257</cp:revision>
  <dcterms:created xsi:type="dcterms:W3CDTF">2015-05-08T06:43:52Z</dcterms:created>
  <dcterms:modified xsi:type="dcterms:W3CDTF">2020-05-27T20:18:03Z</dcterms:modified>
</cp:coreProperties>
</file>