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4" r:id="rId4"/>
    <p:sldId id="275" r:id="rId5"/>
    <p:sldId id="277" r:id="rId6"/>
    <p:sldId id="276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r>
              <a:rPr lang="pl-PL" dirty="0" smtClean="0"/>
              <a:t>Moc czynna wydawana przez prądnicę (lub pobierana przez silnik) jest określona zależnością:</a:t>
            </a:r>
          </a:p>
          <a:p>
            <a:endParaRPr lang="pl-PL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 </a:t>
            </a:r>
            <a:r>
              <a:rPr lang="pl-PL" sz="2000" dirty="0" smtClean="0"/>
              <a:t>gdzie: </a:t>
            </a:r>
            <a:r>
              <a:rPr lang="pl-PL" sz="2000" i="1" dirty="0" smtClean="0"/>
              <a:t>m -</a:t>
            </a:r>
            <a:r>
              <a:rPr lang="pl-PL" sz="2000" dirty="0" smtClean="0"/>
              <a:t> liczba faz, </a:t>
            </a:r>
            <a:r>
              <a:rPr lang="pl-PL" sz="2000" i="1" dirty="0" smtClean="0"/>
              <a:t>U —</a:t>
            </a:r>
            <a:r>
              <a:rPr lang="pl-PL" sz="2000" dirty="0" smtClean="0"/>
              <a:t> napięcie fazowe, </a:t>
            </a:r>
            <a:r>
              <a:rPr lang="pl-PL" sz="2000" i="1" dirty="0" smtClean="0"/>
              <a:t>/</a:t>
            </a:r>
            <a:r>
              <a:rPr lang="pl-PL" sz="2000" dirty="0" smtClean="0"/>
              <a:t> - prąd fazowy,</a:t>
            </a:r>
          </a:p>
          <a:p>
            <a:r>
              <a:rPr lang="pl-PL" dirty="0" smtClean="0"/>
              <a:t>a moment elektromagnetyczny (w N m) zależnością: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000" dirty="0" smtClean="0"/>
              <a:t>gdzie: </a:t>
            </a:r>
            <a:r>
              <a:rPr lang="pl-PL" sz="2000" i="1" dirty="0" smtClean="0"/>
              <a:t>P -</a:t>
            </a:r>
            <a:r>
              <a:rPr lang="pl-PL" sz="2000" dirty="0" smtClean="0"/>
              <a:t> moc elektryczna (W), </a:t>
            </a:r>
            <a:r>
              <a:rPr lang="pl-PL" sz="2000" i="1" dirty="0" smtClean="0"/>
              <a:t>n -</a:t>
            </a:r>
            <a:r>
              <a:rPr lang="pl-PL" sz="2000" dirty="0" smtClean="0"/>
              <a:t> prędkość obrotowa </a:t>
            </a:r>
            <a:r>
              <a:rPr lang="pl-PL" sz="2000" dirty="0" err="1" smtClean="0"/>
              <a:t>(obr</a:t>
            </a:r>
            <a:r>
              <a:rPr lang="pl-PL" sz="2000" dirty="0" smtClean="0"/>
              <a:t>/min).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571744"/>
            <a:ext cx="2428892" cy="722519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643446"/>
            <a:ext cx="1928826" cy="1123992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smtClean="0">
                <a:effectLst/>
              </a:rPr>
              <a:t>Moc i moment obrotowy 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Stosunek momentu maksymalnego </a:t>
            </a:r>
            <a:r>
              <a:rPr lang="pl-PL" i="1" dirty="0" err="1" smtClean="0"/>
              <a:t>M</a:t>
            </a:r>
            <a:r>
              <a:rPr lang="pl-PL" i="1" baseline="-25000" dirty="0" err="1" smtClean="0"/>
              <a:t>kn</a:t>
            </a:r>
            <a:r>
              <a:rPr lang="pl-PL" i="1" baseline="-25000" dirty="0" smtClean="0"/>
              <a:t> </a:t>
            </a:r>
            <a:r>
              <a:rPr lang="pl-PL" dirty="0" smtClean="0"/>
              <a:t>(krytycznego) przy znamionowym napięciu </a:t>
            </a:r>
            <a:r>
              <a:rPr lang="pl-PL" i="1" dirty="0" smtClean="0"/>
              <a:t>U,</a:t>
            </a:r>
            <a:r>
              <a:rPr lang="pl-PL" dirty="0" smtClean="0"/>
              <a:t> i znamionowym prądzie wzbudzenia </a:t>
            </a:r>
            <a:r>
              <a:rPr lang="pl-PL" dirty="0" err="1" smtClean="0"/>
              <a:t>I</a:t>
            </a:r>
            <a:r>
              <a:rPr lang="pl-PL" baseline="-25000" dirty="0" err="1" smtClean="0"/>
              <a:t>fN</a:t>
            </a:r>
            <a:r>
              <a:rPr lang="pl-PL" baseline="-25000" dirty="0" smtClean="0"/>
              <a:t> </a:t>
            </a:r>
            <a:r>
              <a:rPr lang="pl-PL" dirty="0" smtClean="0"/>
              <a:t>do momentu znamionowego </a:t>
            </a:r>
            <a:r>
              <a:rPr lang="pl-PL" i="1" dirty="0" smtClean="0"/>
              <a:t>M</a:t>
            </a:r>
            <a:r>
              <a:rPr lang="pl-PL" i="1" baseline="-25000" dirty="0" smtClean="0"/>
              <a:t>N </a:t>
            </a:r>
            <a:r>
              <a:rPr lang="pl-PL" dirty="0" smtClean="0"/>
              <a:t>nazywa się</a:t>
            </a:r>
            <a:r>
              <a:rPr lang="pl-PL" b="1" dirty="0" smtClean="0"/>
              <a:t> przeciążalnością</a:t>
            </a:r>
            <a:r>
              <a:rPr lang="pl-PL" dirty="0" smtClean="0"/>
              <a:t> maszyny synchronicznej.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r>
              <a:rPr lang="pl-PL" dirty="0" smtClean="0"/>
              <a:t>napędzanie prądnicy, jak i obciążanie silnika mocą większą niż moc maksymalna powoduje wypadanie maszyny z synchronizmu.</a:t>
            </a:r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429001"/>
            <a:ext cx="2643206" cy="1305486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r>
              <a:rPr lang="pl-PL" dirty="0" smtClean="0"/>
              <a:t>Na podstawie uproszczonego wykresu wektorowego maszyny nienasyconej z wirnikiem cylindrycznym</a:t>
            </a:r>
            <a:endParaRPr lang="pl-PL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 descr="beznazwy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643182"/>
            <a:ext cx="5751062" cy="332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r>
              <a:rPr lang="pl-PL" dirty="0" smtClean="0"/>
              <a:t> Pomijając straty w stojanie (w rdzeniu i w uzwojeniach), można przyjąć, że oddawana moc elektryczna jest równa mocy mechanicznej pobieranej na wale, a zatem moment obrotowy, jakim trzeba napędzać maszynę, wynosi: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r>
              <a:rPr lang="pl-PL" sz="2400" dirty="0" smtClean="0"/>
              <a:t>Zależność jest słuszna dla maszyny cylindrycznej (z biegunami utajonymi i równomierną szczeliną powietrzną). </a:t>
            </a:r>
            <a:endParaRPr lang="pl-PL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786190"/>
            <a:ext cx="4268856" cy="142876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r>
              <a:rPr lang="pl-PL" dirty="0" smtClean="0"/>
              <a:t>Dla maszyn jawno biegunowych, gdzie szczelina powietrzna jest nierównomierna i </a:t>
            </a:r>
            <a:r>
              <a:rPr lang="pl-PL" dirty="0" err="1" smtClean="0"/>
              <a:t>X</a:t>
            </a:r>
            <a:r>
              <a:rPr lang="pl-PL" baseline="-25000" dirty="0" err="1" smtClean="0"/>
              <a:t>d</a:t>
            </a:r>
            <a:r>
              <a:rPr lang="pl-PL" baseline="-25000" dirty="0" smtClean="0"/>
              <a:t> </a:t>
            </a:r>
            <a:r>
              <a:rPr lang="pl-PL" dirty="0" smtClean="0"/>
              <a:t>jest różna </a:t>
            </a:r>
            <a:r>
              <a:rPr lang="pl-PL" i="1" dirty="0" err="1" smtClean="0"/>
              <a:t>X</a:t>
            </a:r>
            <a:r>
              <a:rPr lang="pl-PL" i="1" baseline="-25000" dirty="0" err="1" smtClean="0"/>
              <a:t>q</a:t>
            </a:r>
            <a:r>
              <a:rPr lang="pl-PL" i="1" baseline="-25000" dirty="0" smtClean="0"/>
              <a:t> </a:t>
            </a:r>
            <a:r>
              <a:rPr lang="pl-PL" dirty="0" smtClean="0"/>
              <a:t>zależność określająca moment przyjmuje postać bardziej złożoną: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857628"/>
            <a:ext cx="581778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W równaniu występują dwie składowe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moment synchroniczny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r>
              <a:rPr lang="pl-PL" dirty="0" smtClean="0"/>
              <a:t>zależy od prądu wzbudzenia, ponieważ E</a:t>
            </a:r>
            <a:r>
              <a:rPr lang="pl-PL" baseline="-25000" dirty="0" smtClean="0"/>
              <a:t>f </a:t>
            </a:r>
            <a:r>
              <a:rPr lang="pl-PL" dirty="0" smtClean="0"/>
              <a:t>jest funkcją prądu wzbudzenia. Wartość momentu synchronicznego przy kącie         nazywa się momentem maksymalnym. 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785926"/>
            <a:ext cx="5817782" cy="1143008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571877"/>
            <a:ext cx="2662373" cy="1143008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357826"/>
            <a:ext cx="638175" cy="66675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975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W równaniu występują dwie składowe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moment </a:t>
            </a:r>
            <a:r>
              <a:rPr lang="pl-PL" dirty="0" err="1" smtClean="0"/>
              <a:t>reluktancyjny</a:t>
            </a:r>
            <a:r>
              <a:rPr lang="pl-PL" dirty="0" smtClean="0"/>
              <a:t> (reakcyjny)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zależy od różnicy reaktancji synchronicznej podłużnej i poprzecznej, powstaje niezależnie od tego, czy maszyna ma uzwojenie wzbudzające czy nie.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785926"/>
            <a:ext cx="5817782" cy="1143008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714752"/>
            <a:ext cx="3698723" cy="1143008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Na podstawie zależności powyższych można wykreślić charakterystyki kątowe momentu: dla maszyny cylindrycznej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Obraz 16" descr="beznazwy 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643181"/>
            <a:ext cx="4643470" cy="3301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i dla maszyny </a:t>
            </a:r>
            <a:r>
              <a:rPr lang="pl-PL" dirty="0" err="1" smtClean="0"/>
              <a:t>jawnobiegunowej</a:t>
            </a:r>
            <a:r>
              <a:rPr lang="pl-PL" dirty="0" smtClean="0"/>
              <a:t>,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az 15" descr="beznazwy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143116"/>
            <a:ext cx="5517483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Moc i moment obrotowy 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0664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Charakterystyki kątowe momentu maszyny synchronicznej jawno biegunowej przy różnych prądach wzbudzenia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Obraz 16" descr="beznazwyrp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912" y="2643182"/>
            <a:ext cx="5190340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1624</TotalTime>
  <Words>277</Words>
  <Application>Microsoft Office PowerPoint</Application>
  <PresentationFormat>Pokaz na ekranie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Przesilenie</vt:lpstr>
      <vt:lpstr>Moc i moment obrotowy </vt:lpstr>
      <vt:lpstr>Moc i moment obrotowy  </vt:lpstr>
      <vt:lpstr>Moc i moment obrotowy  </vt:lpstr>
      <vt:lpstr>Moc i moment obrotowy  </vt:lpstr>
      <vt:lpstr>Moc i moment obrotowy  </vt:lpstr>
      <vt:lpstr>Moc i moment obrotowy  </vt:lpstr>
      <vt:lpstr>Moc i moment obrotowy  </vt:lpstr>
      <vt:lpstr>Moc i moment obrotowy  </vt:lpstr>
      <vt:lpstr>Moc i moment obrotowy  </vt:lpstr>
      <vt:lpstr>Moc i moment obrotowy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268</cp:revision>
  <dcterms:created xsi:type="dcterms:W3CDTF">2015-05-08T06:43:52Z</dcterms:created>
  <dcterms:modified xsi:type="dcterms:W3CDTF">2020-06-01T07:31:21Z</dcterms:modified>
</cp:coreProperties>
</file>