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1" r:id="rId2"/>
    <p:sldId id="272" r:id="rId3"/>
    <p:sldId id="273" r:id="rId4"/>
    <p:sldId id="274" r:id="rId5"/>
    <p:sldId id="275" r:id="rId6"/>
    <p:sldId id="276" r:id="rId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ytuł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2" name="Podtytuł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F96527-813C-4C0B-B835-E7675376FE7A}" type="datetimeFigureOut">
              <a:rPr lang="pl-PL" smtClean="0"/>
              <a:pPr/>
              <a:t>04.06.2020</a:t>
            </a:fld>
            <a:endParaRPr lang="pl-PL"/>
          </a:p>
        </p:txBody>
      </p:sp>
      <p:sp>
        <p:nvSpPr>
          <p:cNvPr id="20" name="Symbol zastępczy stopki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10" name="Symbol zastępczy numeru slajd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BF60E0-DD88-432B-B7C9-9DEE78BB5F8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F96527-813C-4C0B-B835-E7675376FE7A}" type="datetimeFigureOut">
              <a:rPr lang="pl-PL" smtClean="0"/>
              <a:pPr/>
              <a:t>04.06.2020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BF60E0-DD88-432B-B7C9-9DEE78BB5F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F96527-813C-4C0B-B835-E7675376FE7A}" type="datetimeFigureOut">
              <a:rPr lang="pl-PL" smtClean="0"/>
              <a:pPr/>
              <a:t>04.06.2020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BF60E0-DD88-432B-B7C9-9DEE78BB5F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F96527-813C-4C0B-B835-E7675376FE7A}" type="datetimeFigureOut">
              <a:rPr lang="pl-PL" smtClean="0"/>
              <a:pPr/>
              <a:t>04.06.2020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BF60E0-DD88-432B-B7C9-9DEE78BB5F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F96527-813C-4C0B-B835-E7675376FE7A}" type="datetimeFigureOut">
              <a:rPr lang="pl-PL" smtClean="0"/>
              <a:pPr/>
              <a:t>04.06.2020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BF60E0-DD88-432B-B7C9-9DEE78BB5F8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Prostokąt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F96527-813C-4C0B-B835-E7675376FE7A}" type="datetimeFigureOut">
              <a:rPr lang="pl-PL" smtClean="0"/>
              <a:pPr/>
              <a:t>04.06.2020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BF60E0-DD88-432B-B7C9-9DEE78BB5F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F96527-813C-4C0B-B835-E7675376FE7A}" type="datetimeFigureOut">
              <a:rPr lang="pl-PL" smtClean="0"/>
              <a:pPr/>
              <a:t>04.06.2020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BF60E0-DD88-432B-B7C9-9DEE78BB5F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F96527-813C-4C0B-B835-E7675376FE7A}" type="datetimeFigureOut">
              <a:rPr lang="pl-PL" smtClean="0"/>
              <a:pPr/>
              <a:t>04.06.2020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BF60E0-DD88-432B-B7C9-9DEE78BB5F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F96527-813C-4C0B-B835-E7675376FE7A}" type="datetimeFigureOut">
              <a:rPr lang="pl-PL" smtClean="0"/>
              <a:pPr/>
              <a:t>04.06.2020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BF60E0-DD88-432B-B7C9-9DEE78BB5F8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Prostokąt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F96527-813C-4C0B-B835-E7675376FE7A}" type="datetimeFigureOut">
              <a:rPr lang="pl-PL" smtClean="0"/>
              <a:pPr/>
              <a:t>04.06.2020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BF60E0-DD88-432B-B7C9-9DEE78BB5F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F96527-813C-4C0B-B835-E7675376FE7A}" type="datetimeFigureOut">
              <a:rPr lang="pl-PL" smtClean="0"/>
              <a:pPr/>
              <a:t>04.06.2020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BF60E0-DD88-432B-B7C9-9DEE78BB5F8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Prostokąt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9" name="Schemat blokowy: proce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Schemat blokowy: proce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Wycinek koł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ierścień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Symbol zastępczy tytułu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Symbol zastępczy tekstu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24" name="Symbol zastępczy daty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0F96527-813C-4C0B-B835-E7675376FE7A}" type="datetimeFigureOut">
              <a:rPr lang="pl-PL" smtClean="0"/>
              <a:pPr/>
              <a:t>04.06.2020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pl-PL"/>
          </a:p>
        </p:txBody>
      </p:sp>
      <p:sp>
        <p:nvSpPr>
          <p:cNvPr id="22" name="Symbol zastępczy numeru slajd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ABF60E0-DD88-432B-B7C9-9DEE78BB5F8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5" name="Prostokąt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071538" y="500042"/>
            <a:ext cx="8072462" cy="785818"/>
          </a:xfrm>
        </p:spPr>
        <p:txBody>
          <a:bodyPr>
            <a:noAutofit/>
          </a:bodyPr>
          <a:lstStyle/>
          <a:p>
            <a:pPr algn="ctr"/>
            <a:r>
              <a:rPr lang="pl-PL" sz="3600" b="1" dirty="0" smtClean="0">
                <a:effectLst/>
              </a:rPr>
              <a:t>Krzywe V</a:t>
            </a:r>
            <a:br>
              <a:rPr lang="pl-PL" sz="3600" b="1" dirty="0" smtClean="0">
                <a:effectLst/>
              </a:rPr>
            </a:br>
            <a:endParaRPr lang="pl-PL" sz="1800" b="1" dirty="0">
              <a:effectLst/>
            </a:endParaRPr>
          </a:p>
        </p:txBody>
      </p:sp>
      <p:sp>
        <p:nvSpPr>
          <p:cNvPr id="7" name="Podtytuł 6"/>
          <p:cNvSpPr>
            <a:spLocks noGrp="1"/>
          </p:cNvSpPr>
          <p:nvPr>
            <p:ph type="subTitle" idx="1"/>
          </p:nvPr>
        </p:nvSpPr>
        <p:spPr>
          <a:xfrm>
            <a:off x="1357290" y="1214422"/>
            <a:ext cx="7406640" cy="5214974"/>
          </a:xfrm>
        </p:spPr>
        <p:txBody>
          <a:bodyPr>
            <a:normAutofit/>
          </a:bodyPr>
          <a:lstStyle/>
          <a:p>
            <a:r>
              <a:rPr lang="pl-PL" dirty="0" smtClean="0"/>
              <a:t>Oprócz poznanych dotychczas charakterystyk, dla maszyn synchronicznych podaje się jeszcze krzywe V, nazywane również krzywymi </a:t>
            </a:r>
            <a:r>
              <a:rPr lang="pl-PL" dirty="0" err="1" smtClean="0"/>
              <a:t>Mordey’a</a:t>
            </a:r>
            <a:r>
              <a:rPr lang="pl-PL" dirty="0" smtClean="0"/>
              <a:t>. Przedstawiają one zależność prądu twornika od prądu wzbudzenia</a:t>
            </a:r>
            <a:endParaRPr lang="pl-PL" sz="2000" dirty="0"/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53975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53975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Obraz 10" descr="image00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4480" y="3000372"/>
            <a:ext cx="6639360" cy="32147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071538" y="500042"/>
            <a:ext cx="8072462" cy="785818"/>
          </a:xfrm>
        </p:spPr>
        <p:txBody>
          <a:bodyPr>
            <a:noAutofit/>
          </a:bodyPr>
          <a:lstStyle/>
          <a:p>
            <a:pPr algn="ctr"/>
            <a:r>
              <a:rPr lang="pl-PL" sz="3600" b="1" dirty="0" smtClean="0">
                <a:effectLst/>
              </a:rPr>
              <a:t>Krzywe V</a:t>
            </a:r>
            <a:br>
              <a:rPr lang="pl-PL" sz="3600" b="1" dirty="0" smtClean="0">
                <a:effectLst/>
              </a:rPr>
            </a:br>
            <a:endParaRPr lang="pl-PL" sz="1800" b="1" dirty="0">
              <a:effectLst/>
            </a:endParaRPr>
          </a:p>
        </p:txBody>
      </p:sp>
      <p:sp>
        <p:nvSpPr>
          <p:cNvPr id="7" name="Podtytuł 6"/>
          <p:cNvSpPr>
            <a:spLocks noGrp="1"/>
          </p:cNvSpPr>
          <p:nvPr>
            <p:ph type="subTitle" idx="1"/>
          </p:nvPr>
        </p:nvSpPr>
        <p:spPr>
          <a:xfrm>
            <a:off x="1357290" y="1214422"/>
            <a:ext cx="7406640" cy="5214974"/>
          </a:xfrm>
        </p:spPr>
        <p:txBody>
          <a:bodyPr>
            <a:normAutofit/>
          </a:bodyPr>
          <a:lstStyle/>
          <a:p>
            <a:r>
              <a:rPr lang="pl-PL" dirty="0" smtClean="0"/>
              <a:t>Na krzywej dla obciążenia znamionowego punkt </a:t>
            </a:r>
            <a:r>
              <a:rPr lang="pl-PL" i="1" dirty="0" smtClean="0"/>
              <a:t>K</a:t>
            </a:r>
            <a:r>
              <a:rPr lang="pl-PL" dirty="0" smtClean="0"/>
              <a:t> odpowiada najmniejszej wartości prądu i dotyczy pracy przy cos </a:t>
            </a:r>
            <a:r>
              <a:rPr lang="pl-PL" i="1" dirty="0" smtClean="0"/>
              <a:t>=</a:t>
            </a:r>
            <a:r>
              <a:rPr lang="pl-PL" dirty="0" smtClean="0"/>
              <a:t> O, czyli całkowity prąd jest prądem czynnym. W lewo i prawo od punktu </a:t>
            </a:r>
            <a:r>
              <a:rPr lang="pl-PL" i="1" dirty="0" smtClean="0"/>
              <a:t>K</a:t>
            </a:r>
            <a:r>
              <a:rPr lang="pl-PL" dirty="0" smtClean="0"/>
              <a:t> prąd </a:t>
            </a:r>
            <a:r>
              <a:rPr lang="pl-PL" i="1" dirty="0" smtClean="0"/>
              <a:t>I</a:t>
            </a:r>
            <a:r>
              <a:rPr lang="pl-PL" dirty="0" smtClean="0"/>
              <a:t> ma wartość większą, gdyż dochodzi składowa bierna. </a:t>
            </a:r>
            <a:endParaRPr lang="pl-PL" sz="2000" dirty="0"/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53975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53975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Obraz 9" descr="image00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1604" y="3429000"/>
            <a:ext cx="6639360" cy="32147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071538" y="500042"/>
            <a:ext cx="8072462" cy="785818"/>
          </a:xfrm>
        </p:spPr>
        <p:txBody>
          <a:bodyPr>
            <a:noAutofit/>
          </a:bodyPr>
          <a:lstStyle/>
          <a:p>
            <a:pPr algn="ctr"/>
            <a:r>
              <a:rPr lang="pl-PL" sz="3600" b="1" dirty="0" smtClean="0">
                <a:effectLst/>
              </a:rPr>
              <a:t>Krzywe V</a:t>
            </a:r>
            <a:br>
              <a:rPr lang="pl-PL" sz="3600" b="1" dirty="0" smtClean="0">
                <a:effectLst/>
              </a:rPr>
            </a:br>
            <a:endParaRPr lang="pl-PL" sz="1800" b="1" dirty="0">
              <a:effectLst/>
            </a:endParaRPr>
          </a:p>
        </p:txBody>
      </p:sp>
      <p:sp>
        <p:nvSpPr>
          <p:cNvPr id="7" name="Podtytuł 6"/>
          <p:cNvSpPr>
            <a:spLocks noGrp="1"/>
          </p:cNvSpPr>
          <p:nvPr>
            <p:ph type="subTitle" idx="1"/>
          </p:nvPr>
        </p:nvSpPr>
        <p:spPr>
          <a:xfrm>
            <a:off x="1357290" y="1071546"/>
            <a:ext cx="7406640" cy="5357850"/>
          </a:xfrm>
        </p:spPr>
        <p:txBody>
          <a:bodyPr>
            <a:normAutofit/>
          </a:bodyPr>
          <a:lstStyle/>
          <a:p>
            <a:r>
              <a:rPr lang="pl-PL" dirty="0" smtClean="0"/>
              <a:t>W prawo od punktu </a:t>
            </a:r>
            <a:r>
              <a:rPr lang="pl-PL" i="1" dirty="0" smtClean="0"/>
              <a:t>K - o</a:t>
            </a:r>
            <a:r>
              <a:rPr lang="pl-PL" dirty="0" smtClean="0"/>
              <a:t> charakterze indukcyjnym przy pracy prądnicowej, a o charakterze pojemnościowym przy pracy silnikowej, w lewo punktu </a:t>
            </a:r>
            <a:r>
              <a:rPr lang="pl-PL" i="1" dirty="0" smtClean="0"/>
              <a:t>K-</a:t>
            </a:r>
            <a:r>
              <a:rPr lang="pl-PL" dirty="0" smtClean="0"/>
              <a:t> o charakterze pojemnościowym przy pracy prądnicowej, a o charakte­rze indukcyjnym przy pracy silnikowej</a:t>
            </a:r>
            <a:endParaRPr lang="pl-PL" sz="2000" dirty="0"/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53975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53975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3" name="Obraz 12" descr="image00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1604" y="3429000"/>
            <a:ext cx="6639360" cy="32147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071538" y="500042"/>
            <a:ext cx="8072462" cy="785818"/>
          </a:xfrm>
        </p:spPr>
        <p:txBody>
          <a:bodyPr>
            <a:noAutofit/>
          </a:bodyPr>
          <a:lstStyle/>
          <a:p>
            <a:pPr algn="ctr"/>
            <a:r>
              <a:rPr lang="pl-PL" sz="3600" b="1" dirty="0" smtClean="0">
                <a:effectLst/>
              </a:rPr>
              <a:t>Krzywe V</a:t>
            </a:r>
            <a:br>
              <a:rPr lang="pl-PL" sz="3600" b="1" dirty="0" smtClean="0">
                <a:effectLst/>
              </a:rPr>
            </a:br>
            <a:endParaRPr lang="pl-PL" sz="1800" b="1" dirty="0">
              <a:effectLst/>
            </a:endParaRPr>
          </a:p>
        </p:txBody>
      </p:sp>
      <p:sp>
        <p:nvSpPr>
          <p:cNvPr id="7" name="Podtytuł 6"/>
          <p:cNvSpPr>
            <a:spLocks noGrp="1"/>
          </p:cNvSpPr>
          <p:nvPr>
            <p:ph type="subTitle" idx="1"/>
          </p:nvPr>
        </p:nvSpPr>
        <p:spPr>
          <a:xfrm>
            <a:off x="1357290" y="1071546"/>
            <a:ext cx="7406640" cy="5357850"/>
          </a:xfrm>
        </p:spPr>
        <p:txBody>
          <a:bodyPr>
            <a:normAutofit/>
          </a:bodyPr>
          <a:lstStyle/>
          <a:p>
            <a:r>
              <a:rPr lang="pl-PL" dirty="0" smtClean="0"/>
              <a:t>Odcinek </a:t>
            </a:r>
            <a:r>
              <a:rPr lang="pl-PL" i="1" dirty="0" smtClean="0"/>
              <a:t>LM</a:t>
            </a:r>
            <a:r>
              <a:rPr lang="pl-PL" dirty="0" smtClean="0"/>
              <a:t> odpowiada prądowi czynnemu jałowemu, jest to najmniejsza wartość prądu czynnego dla danej maszyny synchronicznej (oddawanego - w przypadku prądnicy, pobieranego z sieci - w przypadku silnika).</a:t>
            </a:r>
            <a:endParaRPr lang="pl-PL" sz="2000" dirty="0"/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53975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53975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3" name="Obraz 12" descr="image00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1604" y="3429000"/>
            <a:ext cx="6639360" cy="32147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071538" y="500042"/>
            <a:ext cx="8072462" cy="785818"/>
          </a:xfrm>
        </p:spPr>
        <p:txBody>
          <a:bodyPr>
            <a:noAutofit/>
          </a:bodyPr>
          <a:lstStyle/>
          <a:p>
            <a:pPr algn="ctr"/>
            <a:r>
              <a:rPr lang="pl-PL" sz="3600" b="1" dirty="0" smtClean="0">
                <a:effectLst/>
              </a:rPr>
              <a:t>Krzywe V</a:t>
            </a:r>
            <a:br>
              <a:rPr lang="pl-PL" sz="3600" b="1" dirty="0" smtClean="0">
                <a:effectLst/>
              </a:rPr>
            </a:br>
            <a:endParaRPr lang="pl-PL" sz="1800" b="1" dirty="0">
              <a:effectLst/>
            </a:endParaRPr>
          </a:p>
        </p:txBody>
      </p:sp>
      <p:sp>
        <p:nvSpPr>
          <p:cNvPr id="7" name="Podtytuł 6"/>
          <p:cNvSpPr>
            <a:spLocks noGrp="1"/>
          </p:cNvSpPr>
          <p:nvPr>
            <p:ph type="subTitle" idx="1"/>
          </p:nvPr>
        </p:nvSpPr>
        <p:spPr>
          <a:xfrm>
            <a:off x="1357290" y="1071546"/>
            <a:ext cx="7406640" cy="5357850"/>
          </a:xfrm>
        </p:spPr>
        <p:txBody>
          <a:bodyPr>
            <a:normAutofit/>
          </a:bodyPr>
          <a:lstStyle/>
          <a:p>
            <a:endParaRPr lang="pl-PL" dirty="0" smtClean="0"/>
          </a:p>
          <a:p>
            <a:r>
              <a:rPr lang="pl-PL" dirty="0" smtClean="0"/>
              <a:t>Stan wzbudzenia potrzebny do uzyskania (przy określonej mocy </a:t>
            </a:r>
            <a:r>
              <a:rPr lang="pl-PL" i="1" dirty="0" smtClean="0"/>
              <a:t>P)</a:t>
            </a:r>
            <a:r>
              <a:rPr lang="pl-PL" dirty="0" smtClean="0"/>
              <a:t> współ­czynnika cos</a:t>
            </a:r>
            <a:r>
              <a:rPr lang="pl-PL" dirty="0" smtClean="0">
                <a:latin typeface="Symbol" pitchFamily="18" charset="2"/>
              </a:rPr>
              <a:t> f</a:t>
            </a:r>
            <a:r>
              <a:rPr lang="pl-PL" i="1" dirty="0" smtClean="0"/>
              <a:t>=</a:t>
            </a:r>
            <a:r>
              <a:rPr lang="pl-PL" dirty="0" smtClean="0"/>
              <a:t> l nazywa się</a:t>
            </a:r>
            <a:r>
              <a:rPr lang="pl-PL" b="1" dirty="0" smtClean="0"/>
              <a:t> stanem wzbudzenia normalnego,</a:t>
            </a:r>
            <a:r>
              <a:rPr lang="pl-PL" dirty="0" smtClean="0"/>
              <a:t> </a:t>
            </a:r>
          </a:p>
          <a:p>
            <a:endParaRPr lang="pl-PL" dirty="0" smtClean="0"/>
          </a:p>
          <a:p>
            <a:r>
              <a:rPr lang="pl-PL" dirty="0" smtClean="0"/>
              <a:t>Prądnicę pracującą przy obciążeniu indukcyjnym (oraz silnik przy pojemnościowym) nazywa się</a:t>
            </a:r>
            <a:r>
              <a:rPr lang="pl-PL" b="1" dirty="0" smtClean="0"/>
              <a:t> </a:t>
            </a:r>
            <a:r>
              <a:rPr lang="pl-PL" b="1" dirty="0" err="1" smtClean="0"/>
              <a:t>przewzbudzoną</a:t>
            </a:r>
            <a:r>
              <a:rPr lang="pl-PL" b="1" dirty="0" smtClean="0"/>
              <a:t>,</a:t>
            </a:r>
            <a:r>
              <a:rPr lang="pl-PL" dirty="0" smtClean="0"/>
              <a:t> a prądnicę pracującą przy obciążeniu pojemnościowym (oraz silnik przy indukcyjnym) nazywa się</a:t>
            </a:r>
            <a:r>
              <a:rPr lang="pl-PL" b="1" dirty="0" smtClean="0"/>
              <a:t> nie </a:t>
            </a:r>
            <a:r>
              <a:rPr lang="pl-PL" b="1" dirty="0" err="1" smtClean="0"/>
              <a:t>dowzbudzoną</a:t>
            </a:r>
            <a:r>
              <a:rPr lang="pl-PL" b="1" dirty="0" smtClean="0"/>
              <a:t>.</a:t>
            </a:r>
            <a:endParaRPr lang="pl-PL" sz="2000" dirty="0"/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53975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53975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071538" y="500042"/>
            <a:ext cx="8072462" cy="785818"/>
          </a:xfrm>
        </p:spPr>
        <p:txBody>
          <a:bodyPr>
            <a:noAutofit/>
          </a:bodyPr>
          <a:lstStyle/>
          <a:p>
            <a:pPr algn="ctr"/>
            <a:r>
              <a:rPr lang="pl-PL" sz="3600" b="1" dirty="0" smtClean="0">
                <a:effectLst/>
              </a:rPr>
              <a:t>Krzywe V</a:t>
            </a:r>
            <a:br>
              <a:rPr lang="pl-PL" sz="3600" b="1" dirty="0" smtClean="0">
                <a:effectLst/>
              </a:rPr>
            </a:br>
            <a:endParaRPr lang="pl-PL" sz="1800" b="1" dirty="0">
              <a:effectLst/>
            </a:endParaRPr>
          </a:p>
        </p:txBody>
      </p:sp>
      <p:sp>
        <p:nvSpPr>
          <p:cNvPr id="7" name="Podtytuł 6"/>
          <p:cNvSpPr>
            <a:spLocks noGrp="1"/>
          </p:cNvSpPr>
          <p:nvPr>
            <p:ph type="subTitle" idx="1"/>
          </p:nvPr>
        </p:nvSpPr>
        <p:spPr>
          <a:xfrm>
            <a:off x="1357290" y="1071546"/>
            <a:ext cx="7406640" cy="5357850"/>
          </a:xfrm>
        </p:spPr>
        <p:txBody>
          <a:bodyPr>
            <a:normAutofit/>
          </a:bodyPr>
          <a:lstStyle/>
          <a:p>
            <a:endParaRPr lang="pl-PL" dirty="0" smtClean="0"/>
          </a:p>
          <a:p>
            <a:r>
              <a:rPr lang="pl-PL" dirty="0" smtClean="0"/>
              <a:t>Prąd wzbudzenia odpowiadający pracy przy sin</a:t>
            </a:r>
            <a:r>
              <a:rPr lang="pl-PL" dirty="0" smtClean="0">
                <a:latin typeface="Symbol" pitchFamily="18" charset="2"/>
              </a:rPr>
              <a:t> u</a:t>
            </a:r>
            <a:r>
              <a:rPr lang="pl-PL" dirty="0" smtClean="0"/>
              <a:t> = l jest to najmniejszy prąd, przy którym można utrzymać stałość mocy czynnej</a:t>
            </a:r>
            <a:r>
              <a:rPr lang="pl-PL" b="1" dirty="0" smtClean="0"/>
              <a:t>.</a:t>
            </a:r>
            <a:r>
              <a:rPr lang="pl-PL" dirty="0" smtClean="0"/>
              <a:t> </a:t>
            </a:r>
          </a:p>
          <a:p>
            <a:r>
              <a:rPr lang="pl-PL" dirty="0" smtClean="0"/>
              <a:t>Dalsze zmniejszanie prądu wzbudzenia powoduje zmniejszenie mocy elektrycznej, co - wobec stałości mocy mechanicznej - spowoduje wypadnięcie maszyny z synchronizmu. </a:t>
            </a:r>
          </a:p>
          <a:p>
            <a:r>
              <a:rPr lang="pl-PL" dirty="0" smtClean="0"/>
              <a:t>Krańcowe punkty na każdej krzywej stanowią granicę stabilności krzywych V</a:t>
            </a:r>
            <a:endParaRPr lang="pl-PL" sz="2000" dirty="0"/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53975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53975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silenie">
  <a:themeElements>
    <a:clrScheme name="Przesileni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Przesileni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Przesileni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1646</TotalTime>
  <Words>262</Words>
  <Application>Microsoft Office PowerPoint</Application>
  <PresentationFormat>Pokaz na ekranie (4:3)</PresentationFormat>
  <Paragraphs>18</Paragraphs>
  <Slides>6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7" baseType="lpstr">
      <vt:lpstr>Przesilenie</vt:lpstr>
      <vt:lpstr>Krzywe V </vt:lpstr>
      <vt:lpstr>Krzywe V </vt:lpstr>
      <vt:lpstr>Krzywe V </vt:lpstr>
      <vt:lpstr>Krzywe V </vt:lpstr>
      <vt:lpstr>Krzywe V </vt:lpstr>
      <vt:lpstr>Krzywe V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Pole elektryczne Zjawisko elektryzowania ciał</dc:title>
  <dc:creator>Mariusz</dc:creator>
  <cp:lastModifiedBy>mskub</cp:lastModifiedBy>
  <cp:revision>271</cp:revision>
  <dcterms:created xsi:type="dcterms:W3CDTF">2015-05-08T06:43:52Z</dcterms:created>
  <dcterms:modified xsi:type="dcterms:W3CDTF">2020-06-04T06:04:54Z</dcterms:modified>
</cp:coreProperties>
</file>