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2" r:id="rId21"/>
    <p:sldId id="294" r:id="rId22"/>
    <p:sldId id="290" r:id="rId23"/>
    <p:sldId id="291" r:id="rId24"/>
    <p:sldId id="293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2" name="Podtytuł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20" name="Symbol zastępczy stopki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Prostokąt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9" name="Schemat blokowy: proce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Schemat blokowy: proce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ycinek koł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ierścień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0F96527-813C-4C0B-B835-E7675376FE7A}" type="datetimeFigureOut">
              <a:rPr lang="pl-PL" smtClean="0"/>
              <a:pPr/>
              <a:t>23.06.2020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ABF60E0-DD88-432B-B7C9-9DEE78BB5F8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Prostokąt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Prądnice prądu stałego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406640" cy="5000660"/>
          </a:xfrm>
        </p:spPr>
        <p:txBody>
          <a:bodyPr>
            <a:normAutofit lnSpcReduction="10000"/>
          </a:bodyPr>
          <a:lstStyle/>
          <a:p>
            <a:endParaRPr lang="pl-PL" dirty="0" smtClean="0"/>
          </a:p>
          <a:p>
            <a:r>
              <a:rPr lang="pl-PL" dirty="0" smtClean="0"/>
              <a:t>Prądnice prądu stałego są obecnie coraz rzadziej stosowane, gdyż wypierają je statyczne przetwornice tyrystorowe o większej sprawności.</a:t>
            </a:r>
          </a:p>
          <a:p>
            <a:endParaRPr lang="pl-PL" b="1" dirty="0" smtClean="0"/>
          </a:p>
          <a:p>
            <a:r>
              <a:rPr lang="pl-PL" dirty="0" smtClean="0"/>
              <a:t>Właściwości ruchowe prądnic najczęściej określa się za pomocą charakterystyk, podających związki między wymienionymi wielkościami. </a:t>
            </a:r>
          </a:p>
          <a:p>
            <a:r>
              <a:rPr lang="pl-PL" dirty="0" smtClean="0"/>
              <a:t>Ze względu na niewielką zmienność prędkości silników napędowych można uznać, że prądnice pracują przy praktycznie stałej prędkości, dlatego charakterystyki są sporządzane przy </a:t>
            </a:r>
            <a:r>
              <a:rPr lang="pl-PL" i="1" dirty="0" smtClean="0"/>
              <a:t>n =</a:t>
            </a:r>
            <a:r>
              <a:rPr lang="pl-PL" dirty="0" smtClean="0"/>
              <a:t> </a:t>
            </a:r>
            <a:r>
              <a:rPr lang="pl-PL" dirty="0" err="1" smtClean="0"/>
              <a:t>const</a:t>
            </a:r>
            <a:r>
              <a:rPr lang="pl-PL" dirty="0" smtClean="0"/>
              <a:t>. </a:t>
            </a:r>
            <a:endParaRPr lang="pl-PL" b="1" dirty="0" smtClean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obcowzbudna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786710" cy="5000660"/>
          </a:xfrm>
        </p:spPr>
        <p:txBody>
          <a:bodyPr>
            <a:normAutofit/>
          </a:bodyPr>
          <a:lstStyle/>
          <a:p>
            <a:r>
              <a:rPr lang="pl-PL" dirty="0" smtClean="0"/>
              <a:t>Zmianę napięcia przy zmianie obciążenia od stanu jałowego do obciążenia znamionowego nazywa się </a:t>
            </a:r>
            <a:r>
              <a:rPr lang="pl-PL" b="1" dirty="0" smtClean="0"/>
              <a:t>zmiennością napięcia </a:t>
            </a:r>
            <a:endParaRPr lang="pl-PL" dirty="0" smtClean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428868"/>
            <a:ext cx="573379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obcowzbudna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215238" cy="5000660"/>
          </a:xfrm>
        </p:spPr>
        <p:txBody>
          <a:bodyPr>
            <a:normAutofit/>
          </a:bodyPr>
          <a:lstStyle/>
          <a:p>
            <a:r>
              <a:rPr lang="pl-PL" b="1" dirty="0" smtClean="0"/>
              <a:t>Charakterystyka regulacyjna </a:t>
            </a:r>
            <a:r>
              <a:rPr lang="pl-PL" dirty="0" smtClean="0"/>
              <a:t>pokazuje jak regulować prąd wzbudzenia przy zmianie obciążenia, aby napięcie pozostawało stałe, 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643182"/>
            <a:ext cx="3786214" cy="390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4286280" cy="5000660"/>
          </a:xfrm>
        </p:spPr>
        <p:txBody>
          <a:bodyPr>
            <a:normAutofit/>
          </a:bodyPr>
          <a:lstStyle/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W prądnicy bocznikowej uzwojenie wzbudzające jest połączone równolegle z uzwojeniem twornika</a:t>
            </a:r>
          </a:p>
          <a:p>
            <a:endParaRPr lang="pl-PL" b="1" dirty="0" smtClean="0"/>
          </a:p>
          <a:p>
            <a:r>
              <a:rPr lang="pl-PL" dirty="0" smtClean="0"/>
              <a:t>Prądnica bocznikowa jest jedną z prądnic samowzbudnych,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571612"/>
            <a:ext cx="2802648" cy="465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85860"/>
            <a:ext cx="7215238" cy="4929222"/>
          </a:xfrm>
        </p:spPr>
        <p:txBody>
          <a:bodyPr>
            <a:normAutofit fontScale="92500"/>
          </a:bodyPr>
          <a:lstStyle/>
          <a:p>
            <a:r>
              <a:rPr lang="pl-PL" dirty="0" smtClean="0"/>
              <a:t>Jeżeli w obwodzie magnetycznym istnieje magnetyzm szczątkowy, jako pozostałość płynie prąd </a:t>
            </a:r>
            <a:r>
              <a:rPr lang="pl-PL" dirty="0" err="1" smtClean="0"/>
              <a:t>I</a:t>
            </a:r>
            <a:r>
              <a:rPr lang="pl-PL" baseline="-25000" dirty="0" err="1" smtClean="0"/>
              <a:t>f</a:t>
            </a:r>
            <a:r>
              <a:rPr lang="pl-PL" dirty="0" smtClean="0"/>
              <a:t>, który wytwarza strumień magnetyczny. </a:t>
            </a:r>
          </a:p>
          <a:p>
            <a:r>
              <a:rPr lang="pl-PL" dirty="0" smtClean="0"/>
              <a:t>Jeżeli kierunek tego strumienia jest zgodny z kierunkiem strumienia szczątkowego, to strumień w maszynie ulega zwiększeniu, wzrasta napięcie indukowane i prąd wzbudzenia, co powoduje dalszy wzrost strumienia aż maszyna wzbudzi się do pełnego napięcia. </a:t>
            </a:r>
          </a:p>
          <a:p>
            <a:r>
              <a:rPr lang="pl-PL" dirty="0" smtClean="0"/>
              <a:t>Gdyby nie było napięcia szczątkowego, proces wzbudzenia nie mógłby nastąpić; należałoby wówczas na chwilę zasilić obwód wzbudzenia z obcego źródła napięcia, aby wytworzyć strumień szczątkowy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85860"/>
            <a:ext cx="7215238" cy="4929222"/>
          </a:xfrm>
        </p:spPr>
        <p:txBody>
          <a:bodyPr>
            <a:normAutofit/>
          </a:bodyPr>
          <a:lstStyle/>
          <a:p>
            <a:r>
              <a:rPr lang="pl-PL" b="1" dirty="0" smtClean="0"/>
              <a:t>Proces samowzbudzenia się prądnicy bocznikowej </a:t>
            </a:r>
            <a:r>
              <a:rPr lang="pl-PL" dirty="0" smtClean="0"/>
              <a:t>trwa do chwili, gdy wartość napięcia </a:t>
            </a:r>
            <a:r>
              <a:rPr lang="pl-PL" i="1" dirty="0" smtClean="0"/>
              <a:t>U</a:t>
            </a:r>
            <a:r>
              <a:rPr lang="pl-PL" i="1" baseline="-25000" dirty="0" smtClean="0"/>
              <a:t>0</a:t>
            </a:r>
            <a:r>
              <a:rPr lang="pl-PL" dirty="0" smtClean="0"/>
              <a:t> i prądu wzbudzenia I</a:t>
            </a:r>
            <a:r>
              <a:rPr lang="pl-PL" baseline="-25000" dirty="0" smtClean="0"/>
              <a:t>f0</a:t>
            </a:r>
            <a:r>
              <a:rPr lang="pl-PL" dirty="0" smtClean="0"/>
              <a:t> ustalą się w tym punkcie, gdzie krzywa </a:t>
            </a:r>
            <a:r>
              <a:rPr lang="pl-PL" i="1" dirty="0" smtClean="0"/>
              <a:t>U =</a:t>
            </a:r>
            <a:r>
              <a:rPr lang="pl-PL" dirty="0" smtClean="0"/>
              <a:t> f(I) i prosta </a:t>
            </a:r>
            <a:r>
              <a:rPr lang="pl-PL" i="1" dirty="0" err="1" smtClean="0"/>
              <a:t>R</a:t>
            </a:r>
            <a:r>
              <a:rPr lang="pl-PL" i="1" baseline="-25000" dirty="0" err="1" smtClean="0"/>
              <a:t>f</a:t>
            </a:r>
            <a:r>
              <a:rPr lang="pl-PL" i="1" dirty="0" err="1" smtClean="0"/>
              <a:t>I</a:t>
            </a:r>
            <a:r>
              <a:rPr lang="pl-PL" i="1" baseline="-25000" dirty="0" err="1" smtClean="0"/>
              <a:t>f</a:t>
            </a:r>
            <a:r>
              <a:rPr lang="pl-PL" dirty="0" smtClean="0"/>
              <a:t> się przecinają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2928934"/>
            <a:ext cx="406759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85860"/>
            <a:ext cx="7215238" cy="4929222"/>
          </a:xfrm>
        </p:spPr>
        <p:txBody>
          <a:bodyPr>
            <a:normAutofit/>
          </a:bodyPr>
          <a:lstStyle/>
          <a:p>
            <a:r>
              <a:rPr lang="pl-PL" b="1" dirty="0" smtClean="0"/>
              <a:t>może być wiele przyczyn niewzbudzenia się prądnicy bocznikowej. Najbardziej typowe to:</a:t>
            </a:r>
          </a:p>
          <a:p>
            <a:pPr lvl="0"/>
            <a:r>
              <a:rPr lang="pl-PL" dirty="0" smtClean="0"/>
              <a:t>- brak magnetyzmu szczątkowego,</a:t>
            </a:r>
          </a:p>
          <a:p>
            <a:pPr lvl="0"/>
            <a:r>
              <a:rPr lang="pl-PL" dirty="0" smtClean="0"/>
              <a:t>- niewłaściwy kierunek wirowania,</a:t>
            </a:r>
          </a:p>
          <a:p>
            <a:pPr lvl="0"/>
            <a:r>
              <a:rPr lang="pl-PL" dirty="0" smtClean="0"/>
              <a:t>- niewłaściwe połączenie obwodu wzbudzenia z obwodem twornika,</a:t>
            </a:r>
          </a:p>
          <a:p>
            <a:pPr lvl="0"/>
            <a:r>
              <a:rPr lang="pl-PL" dirty="0" smtClean="0"/>
              <a:t>- przerwa w obwodzie wzbudzenia lub twornika,</a:t>
            </a:r>
          </a:p>
          <a:p>
            <a:pPr lvl="0"/>
            <a:r>
              <a:rPr lang="pl-PL" dirty="0" smtClean="0"/>
              <a:t>zbyt duża rezystancja obwodu wzbudzenia.</a:t>
            </a:r>
            <a:endParaRPr lang="pl-PL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428728" y="1500174"/>
            <a:ext cx="7215238" cy="4929222"/>
          </a:xfrm>
        </p:spPr>
        <p:txBody>
          <a:bodyPr>
            <a:normAutofit/>
          </a:bodyPr>
          <a:lstStyle/>
          <a:p>
            <a:r>
              <a:rPr lang="pl-PL" sz="2400" dirty="0" smtClean="0"/>
              <a:t>Charakterystyka zewnętrzna prądnicy bocznikowej </a:t>
            </a:r>
            <a:r>
              <a:rPr lang="pl-PL" sz="2400" i="1" dirty="0" smtClean="0"/>
              <a:t>1</a:t>
            </a:r>
            <a:r>
              <a:rPr lang="pl-PL" sz="2400" dirty="0" smtClean="0"/>
              <a:t> i obcowzbudnej </a:t>
            </a:r>
            <a:r>
              <a:rPr lang="pl-PL" sz="2400" i="1" dirty="0" smtClean="0"/>
              <a:t>2</a:t>
            </a:r>
            <a:r>
              <a:rPr lang="pl-PL" sz="2400" dirty="0" smtClean="0"/>
              <a:t> (dla porównania)</a:t>
            </a:r>
            <a:endParaRPr lang="pl-PL" sz="24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2500306"/>
            <a:ext cx="6257940" cy="373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428728" y="1500174"/>
            <a:ext cx="7215238" cy="4929222"/>
          </a:xfrm>
        </p:spPr>
        <p:txBody>
          <a:bodyPr>
            <a:normAutofit/>
          </a:bodyPr>
          <a:lstStyle/>
          <a:p>
            <a:r>
              <a:rPr lang="pl-PL" sz="2400" dirty="0" smtClean="0"/>
              <a:t>Charakterystyka regulacyjna prądnicy bocznikowej</a:t>
            </a:r>
            <a:endParaRPr lang="pl-PL" sz="24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428868"/>
            <a:ext cx="4767276" cy="3895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szeregowa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428728" y="1500174"/>
            <a:ext cx="7215238" cy="4929222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W prądnicy szeregowej uzwojenie wzbudzające jest połączone szeregowo z uzwojeniem twornika</a:t>
            </a:r>
            <a:endParaRPr lang="pl-PL" sz="24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6051" y="2385460"/>
            <a:ext cx="3500462" cy="407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szeregowa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428728" y="1500174"/>
            <a:ext cx="7215238" cy="4929222"/>
          </a:xfrm>
        </p:spPr>
        <p:txBody>
          <a:bodyPr>
            <a:normAutofit/>
          </a:bodyPr>
          <a:lstStyle/>
          <a:p>
            <a:r>
              <a:rPr lang="pl-PL" sz="2400" dirty="0" smtClean="0"/>
              <a:t>Prąd obciążenia tej prądnicy jest jednocześnie prądem wzbudzenia. Jak wynika z charakterystyki zewnętrznej napięcie silnie zależy od prądu obciążenia . Jest to niekorzystne i dlatego </a:t>
            </a:r>
            <a:r>
              <a:rPr lang="pl-PL" sz="2400" b="1" dirty="0" smtClean="0"/>
              <a:t>prądnice szeregowe nie znajdują zastosowania.</a:t>
            </a:r>
            <a:endParaRPr lang="pl-PL" sz="24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439405"/>
            <a:ext cx="4004903" cy="291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Prądnice prądu stałego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406640" cy="5000660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dirty="0" smtClean="0"/>
              <a:t>Charakterystyki te to:</a:t>
            </a:r>
          </a:p>
          <a:p>
            <a:pPr lvl="0"/>
            <a:r>
              <a:rPr lang="pl-PL" b="1" dirty="0" smtClean="0"/>
              <a:t>charakterystyka biegu jałowego </a:t>
            </a:r>
            <a:r>
              <a:rPr lang="pl-PL" i="1" dirty="0" smtClean="0"/>
              <a:t>E =</a:t>
            </a:r>
            <a:r>
              <a:rPr lang="pl-PL" dirty="0" smtClean="0"/>
              <a:t> f(</a:t>
            </a:r>
            <a:r>
              <a:rPr lang="pl-PL" dirty="0" err="1" smtClean="0"/>
              <a:t>I</a:t>
            </a:r>
            <a:r>
              <a:rPr lang="pl-PL" baseline="-25000" dirty="0" err="1" smtClean="0"/>
              <a:t>f</a:t>
            </a:r>
            <a:r>
              <a:rPr lang="pl-PL" dirty="0" smtClean="0"/>
              <a:t>) przy </a:t>
            </a:r>
            <a:r>
              <a:rPr lang="pl-PL" i="1" dirty="0" smtClean="0"/>
              <a:t>n</a:t>
            </a:r>
            <a:r>
              <a:rPr lang="pl-PL" dirty="0" smtClean="0"/>
              <a:t> = </a:t>
            </a:r>
            <a:r>
              <a:rPr lang="pl-PL" dirty="0" err="1" smtClean="0"/>
              <a:t>const</a:t>
            </a:r>
            <a:r>
              <a:rPr lang="pl-PL" dirty="0" smtClean="0"/>
              <a:t>; </a:t>
            </a:r>
            <a:r>
              <a:rPr lang="pl-PL" dirty="0" err="1" smtClean="0"/>
              <a:t>I</a:t>
            </a:r>
            <a:r>
              <a:rPr lang="pl-PL" baseline="-25000" dirty="0" err="1" smtClean="0"/>
              <a:t>a</a:t>
            </a:r>
            <a:r>
              <a:rPr lang="pl-PL" dirty="0" smtClean="0"/>
              <a:t> = 0</a:t>
            </a:r>
          </a:p>
          <a:p>
            <a:pPr lvl="0"/>
            <a:r>
              <a:rPr lang="pl-PL" b="1" dirty="0" smtClean="0"/>
              <a:t>charakterystyka obciążenia	</a:t>
            </a:r>
            <a:r>
              <a:rPr lang="pl-PL" i="1" dirty="0" smtClean="0"/>
              <a:t>U</a:t>
            </a:r>
            <a:r>
              <a:rPr lang="pl-PL" dirty="0" smtClean="0"/>
              <a:t> = f(</a:t>
            </a:r>
            <a:r>
              <a:rPr lang="pl-PL" dirty="0" err="1" smtClean="0"/>
              <a:t>I</a:t>
            </a:r>
            <a:r>
              <a:rPr lang="pl-PL" baseline="-25000" dirty="0" err="1" smtClean="0"/>
              <a:t>f</a:t>
            </a:r>
            <a:r>
              <a:rPr lang="pl-PL" dirty="0" smtClean="0"/>
              <a:t>) przy </a:t>
            </a:r>
            <a:r>
              <a:rPr lang="pl-PL" i="1" dirty="0" smtClean="0"/>
              <a:t>n =</a:t>
            </a:r>
            <a:r>
              <a:rPr lang="pl-PL" dirty="0" smtClean="0"/>
              <a:t> </a:t>
            </a:r>
            <a:r>
              <a:rPr lang="pl-PL" dirty="0" err="1" smtClean="0"/>
              <a:t>const</a:t>
            </a:r>
            <a:r>
              <a:rPr lang="pl-PL" dirty="0" smtClean="0"/>
              <a:t>; I = </a:t>
            </a:r>
            <a:r>
              <a:rPr lang="pl-PL" dirty="0" err="1" smtClean="0"/>
              <a:t>const</a:t>
            </a:r>
            <a:endParaRPr lang="pl-PL" dirty="0" smtClean="0"/>
          </a:p>
          <a:p>
            <a:pPr lvl="0"/>
            <a:r>
              <a:rPr lang="pl-PL" b="1" dirty="0" smtClean="0"/>
              <a:t>charakterystyka zewnętrzna	</a:t>
            </a:r>
            <a:r>
              <a:rPr lang="pl-PL" i="1" dirty="0" smtClean="0"/>
              <a:t>U=</a:t>
            </a:r>
            <a:r>
              <a:rPr lang="pl-PL" dirty="0" smtClean="0"/>
              <a:t> f(I) przy </a:t>
            </a:r>
            <a:r>
              <a:rPr lang="pl-PL" i="1" dirty="0" smtClean="0"/>
              <a:t>n =</a:t>
            </a:r>
            <a:r>
              <a:rPr lang="pl-PL" dirty="0" smtClean="0"/>
              <a:t> </a:t>
            </a:r>
            <a:r>
              <a:rPr lang="pl-PL" dirty="0" err="1" smtClean="0"/>
              <a:t>const</a:t>
            </a:r>
            <a:r>
              <a:rPr lang="pl-PL" dirty="0" smtClean="0"/>
              <a:t>; </a:t>
            </a:r>
            <a:r>
              <a:rPr lang="pl-PL" dirty="0" err="1" smtClean="0"/>
              <a:t>I</a:t>
            </a:r>
            <a:r>
              <a:rPr lang="pl-PL" baseline="-25000" dirty="0" err="1" smtClean="0"/>
              <a:t>f</a:t>
            </a:r>
            <a:r>
              <a:rPr lang="pl-PL" dirty="0" smtClean="0"/>
              <a:t>= </a:t>
            </a:r>
            <a:r>
              <a:rPr lang="pl-PL" dirty="0" err="1" smtClean="0"/>
              <a:t>const</a:t>
            </a:r>
            <a:endParaRPr lang="pl-PL" dirty="0" smtClean="0"/>
          </a:p>
          <a:p>
            <a:pPr lvl="0"/>
            <a:r>
              <a:rPr lang="pl-PL" b="1" dirty="0" smtClean="0"/>
              <a:t>charakterystyka regulacyjna	</a:t>
            </a:r>
            <a:r>
              <a:rPr lang="pl-PL" dirty="0" err="1" smtClean="0"/>
              <a:t>I</a:t>
            </a:r>
            <a:r>
              <a:rPr lang="pl-PL" baseline="-25000" dirty="0" err="1" smtClean="0"/>
              <a:t>f</a:t>
            </a:r>
            <a:r>
              <a:rPr lang="pl-PL" dirty="0" smtClean="0"/>
              <a:t> = f(I) przy </a:t>
            </a:r>
            <a:r>
              <a:rPr lang="pl-PL" i="1" dirty="0" smtClean="0"/>
              <a:t>n =</a:t>
            </a:r>
            <a:r>
              <a:rPr lang="pl-PL" dirty="0" smtClean="0"/>
              <a:t> </a:t>
            </a:r>
            <a:r>
              <a:rPr lang="pl-PL" dirty="0" err="1" smtClean="0"/>
              <a:t>const</a:t>
            </a:r>
            <a:r>
              <a:rPr lang="pl-PL" dirty="0" smtClean="0"/>
              <a:t>; </a:t>
            </a:r>
            <a:r>
              <a:rPr lang="pl-PL" i="1" dirty="0" smtClean="0"/>
              <a:t>U =</a:t>
            </a:r>
            <a:r>
              <a:rPr lang="pl-PL" dirty="0" smtClean="0"/>
              <a:t> </a:t>
            </a:r>
            <a:r>
              <a:rPr lang="pl-PL" dirty="0" err="1" smtClean="0"/>
              <a:t>const</a:t>
            </a:r>
            <a:endParaRPr lang="pl-PL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szeregowo-bocznikowa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428728" y="1500174"/>
            <a:ext cx="7215238" cy="4929222"/>
          </a:xfrm>
        </p:spPr>
        <p:txBody>
          <a:bodyPr>
            <a:normAutofit/>
          </a:bodyPr>
          <a:lstStyle/>
          <a:p>
            <a:r>
              <a:rPr lang="pl-PL" dirty="0" smtClean="0"/>
              <a:t>Zaletą prądnicy bocznikowej w porównaniu z obcowzbudną jest to, że nie wymaga ona oddzielnego źródła do zasilania obwodu wzbudzenia, natomiast wadą jej jest silne zmniejszanie się napięcia przy wzroście obciążenia. </a:t>
            </a:r>
          </a:p>
          <a:p>
            <a:r>
              <a:rPr lang="pl-PL" dirty="0" smtClean="0"/>
              <a:t>Wadę tę można wyeliminować wprowadzając oprócz uzwojenia bocznikowego drugie uzwojenie wzbudzające, połączone szeregowo z twornikiem, a zasilane w taki sposób, aby obydwa przepływy były zgodne</a:t>
            </a:r>
            <a:endParaRPr lang="pl-PL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szeregowo-bocznikowa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428728" y="1500174"/>
            <a:ext cx="7215238" cy="4929222"/>
          </a:xfrm>
        </p:spPr>
        <p:txBody>
          <a:bodyPr>
            <a:normAutofit/>
          </a:bodyPr>
          <a:lstStyle/>
          <a:p>
            <a:r>
              <a:rPr lang="pl-PL" dirty="0" smtClean="0"/>
              <a:t>Przez odpowiedni dobór liczby zwojów uzwojenia szeregowego uzyskuje się taki wzrost strumienia ze wzrostem prądu obciążenia, że napięcie na zaciskach pozostaje prawie stałe</a:t>
            </a:r>
          </a:p>
          <a:p>
            <a:endParaRPr lang="pl-PL" b="1" dirty="0" smtClean="0"/>
          </a:p>
          <a:p>
            <a:r>
              <a:rPr lang="pl-PL" dirty="0" smtClean="0"/>
              <a:t>Prądnicę taką nazywamy </a:t>
            </a:r>
            <a:r>
              <a:rPr lang="pl-PL" b="1" dirty="0" smtClean="0"/>
              <a:t>szeregowo-bocznikową</a:t>
            </a:r>
            <a:r>
              <a:rPr lang="pl-PL" dirty="0" smtClean="0"/>
              <a:t> lub </a:t>
            </a:r>
            <a:r>
              <a:rPr lang="pl-PL" b="1" dirty="0" err="1" smtClean="0"/>
              <a:t>dozwojoną</a:t>
            </a:r>
            <a:endParaRPr lang="pl-PL" b="1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szeregowo-bocznikowa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428728" y="1500174"/>
            <a:ext cx="7215238" cy="4929222"/>
          </a:xfrm>
        </p:spPr>
        <p:txBody>
          <a:bodyPr>
            <a:normAutofit/>
          </a:bodyPr>
          <a:lstStyle/>
          <a:p>
            <a:endParaRPr lang="pl-PL" sz="24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14948"/>
            <a:ext cx="7286644" cy="5543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szeregowo-bocznikowa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428728" y="1500174"/>
            <a:ext cx="7215238" cy="4929222"/>
          </a:xfrm>
        </p:spPr>
        <p:txBody>
          <a:bodyPr>
            <a:normAutofit/>
          </a:bodyPr>
          <a:lstStyle/>
          <a:p>
            <a:r>
              <a:rPr lang="pl-PL" sz="2400" dirty="0" smtClean="0"/>
              <a:t>Schemat połączeń prądnicy szeregowo-bocznikowej</a:t>
            </a:r>
            <a:endParaRPr lang="pl-PL" sz="24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071678"/>
            <a:ext cx="4143404" cy="4294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szeregowo-bocznikowa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428728" y="1357298"/>
            <a:ext cx="7215238" cy="5072098"/>
          </a:xfrm>
        </p:spPr>
        <p:txBody>
          <a:bodyPr>
            <a:normAutofit/>
          </a:bodyPr>
          <a:lstStyle/>
          <a:p>
            <a:r>
              <a:rPr lang="pl-PL" sz="2000" dirty="0" smtClean="0"/>
              <a:t>Charakterystyki zewnętrzne prądnic szeregowo-bocznikowych </a:t>
            </a:r>
            <a:r>
              <a:rPr lang="pl-PL" sz="2000" i="1" dirty="0" smtClean="0"/>
              <a:t>1</a:t>
            </a:r>
            <a:r>
              <a:rPr lang="pl-PL" sz="2000" dirty="0" smtClean="0"/>
              <a:t> - współdziałanie przepływów, 2 - przepływ szeregowy większy niż w przypadku </a:t>
            </a:r>
            <a:r>
              <a:rPr lang="pl-PL" sz="2000" i="1" dirty="0" smtClean="0"/>
              <a:t>1,3-</a:t>
            </a:r>
            <a:r>
              <a:rPr lang="pl-PL" sz="2000" dirty="0" smtClean="0"/>
              <a:t> do porównania charakterystyka </a:t>
            </a:r>
            <a:r>
              <a:rPr lang="pl-PL" sz="2000" smtClean="0"/>
              <a:t>prądnicy bocznikowej</a:t>
            </a:r>
            <a:r>
              <a:rPr lang="pl-PL" sz="2000" dirty="0" smtClean="0"/>
              <a:t>, </a:t>
            </a:r>
            <a:r>
              <a:rPr lang="pl-PL" sz="2000" i="1" dirty="0" smtClean="0"/>
              <a:t>4 -</a:t>
            </a:r>
            <a:r>
              <a:rPr lang="pl-PL" sz="2000" dirty="0" smtClean="0"/>
              <a:t> przeciwdziałanie przepływów</a:t>
            </a:r>
            <a:endParaRPr lang="pl-PL" sz="2000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633655"/>
            <a:ext cx="5333208" cy="4224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Prądnice prądu stałego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406640" cy="5000660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dirty="0" smtClean="0"/>
              <a:t>Prądnice prądu stałego, ze względu na różne sposoby wzbudzenia, dzieli się na </a:t>
            </a:r>
            <a:r>
              <a:rPr lang="pl-PL" b="1" dirty="0" smtClean="0"/>
              <a:t>obcowzbudne </a:t>
            </a:r>
            <a:r>
              <a:rPr lang="pl-PL" dirty="0" smtClean="0"/>
              <a:t>i </a:t>
            </a:r>
            <a:r>
              <a:rPr lang="pl-PL" b="1" dirty="0" smtClean="0"/>
              <a:t>samowzbudne: bocznikowe, szeregowo-bocznikowe </a:t>
            </a:r>
            <a:r>
              <a:rPr lang="pl-PL" dirty="0" smtClean="0"/>
              <a:t>i </a:t>
            </a:r>
            <a:r>
              <a:rPr lang="pl-PL" b="1" dirty="0" smtClean="0"/>
              <a:t>szeregowe.</a:t>
            </a:r>
            <a:endParaRPr lang="pl-PL" dirty="0" smtClean="0"/>
          </a:p>
          <a:p>
            <a:r>
              <a:rPr lang="pl-PL" dirty="0" smtClean="0"/>
              <a:t>Każda z tych prądnic ma inne właściwości ruchowe, a więc ich charakterystyki różnią się nieco między sobą.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Prądnice prądu stałego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406640" cy="5000660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dirty="0" smtClean="0"/>
              <a:t>Charakterystyką identyczną dla wszystkich prądnic jest charakterystyka biegu jałowego</a:t>
            </a:r>
            <a:endParaRPr lang="pl-PL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643182"/>
            <a:ext cx="5514987" cy="3601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obcowzbudna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406640" cy="5000660"/>
          </a:xfrm>
        </p:spPr>
        <p:txBody>
          <a:bodyPr>
            <a:normAutofit/>
          </a:bodyPr>
          <a:lstStyle/>
          <a:p>
            <a:endParaRPr lang="pl-PL" dirty="0" smtClean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285860"/>
            <a:ext cx="6500825" cy="523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obcowzbudna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406640" cy="5000660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r>
              <a:rPr lang="pl-PL" dirty="0" smtClean="0"/>
              <a:t>Schemat połączeń prądnicy obcowzbudnej</a:t>
            </a:r>
            <a:endParaRPr lang="pl-PL" dirty="0"/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357430"/>
            <a:ext cx="2857520" cy="374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obcowzbudna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406640" cy="5000660"/>
          </a:xfrm>
        </p:spPr>
        <p:txBody>
          <a:bodyPr>
            <a:normAutofit/>
          </a:bodyPr>
          <a:lstStyle/>
          <a:p>
            <a:r>
              <a:rPr lang="pl-PL" dirty="0" smtClean="0"/>
              <a:t>Konstrukcja charakterystyki obciążenia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2051291"/>
            <a:ext cx="6786578" cy="480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obcowzbudna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406640" cy="5000660"/>
          </a:xfrm>
        </p:spPr>
        <p:txBody>
          <a:bodyPr>
            <a:normAutofit/>
          </a:bodyPr>
          <a:lstStyle/>
          <a:p>
            <a:r>
              <a:rPr lang="pl-PL" dirty="0" smtClean="0"/>
              <a:t>Rodzina charakterystyk obciążenia przy różnych prądach obciążenia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428868"/>
            <a:ext cx="6286512" cy="389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8072462" cy="500066"/>
          </a:xfrm>
        </p:spPr>
        <p:txBody>
          <a:bodyPr>
            <a:noAutofit/>
          </a:bodyPr>
          <a:lstStyle/>
          <a:p>
            <a:pPr lvl="0" algn="ctr"/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>
                <a:effectLst/>
              </a:rPr>
              <a:t/>
            </a:r>
            <a:br>
              <a:rPr lang="pl-PL" sz="3600" b="1" dirty="0" smtClean="0">
                <a:effectLst/>
              </a:rPr>
            </a:br>
            <a:r>
              <a:rPr lang="pl-PL" sz="3600" b="1" dirty="0" smtClean="0"/>
              <a:t> Prądnica obcowzbudna</a:t>
            </a:r>
            <a:endParaRPr lang="pl-PL" sz="3600" b="1" dirty="0">
              <a:effectLst/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1357290" y="1214422"/>
            <a:ext cx="7786710" cy="5000660"/>
          </a:xfrm>
        </p:spPr>
        <p:txBody>
          <a:bodyPr>
            <a:normAutofit/>
          </a:bodyPr>
          <a:lstStyle/>
          <a:p>
            <a:r>
              <a:rPr lang="pl-PL" dirty="0" smtClean="0"/>
              <a:t>Charakterystyka zewnętrzna. Pokazuje , jak zmienia się napięcie na zaciskach prądnicy przy zmianie obciążenia przy stałej prędkości obrotowej i stałym prądzie wzbudzenia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539750" y="90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539750" y="1228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428868"/>
            <a:ext cx="5733799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zesilenie">
  <a:themeElements>
    <a:clrScheme name="Przesileni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rzesileni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rzesileni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1961</TotalTime>
  <Words>570</Words>
  <Application>Microsoft Office PowerPoint</Application>
  <PresentationFormat>Pokaz na ekranie (4:3)</PresentationFormat>
  <Paragraphs>73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Przesilenie</vt:lpstr>
      <vt:lpstr>     Prądnice prądu stałego</vt:lpstr>
      <vt:lpstr>     Prądnice prądu stałego</vt:lpstr>
      <vt:lpstr>     Prądnice prądu stałego</vt:lpstr>
      <vt:lpstr>     Prądnice prądu stałego</vt:lpstr>
      <vt:lpstr>     Prądnica obcowzbudna</vt:lpstr>
      <vt:lpstr>     Prądnica obcowzbudna</vt:lpstr>
      <vt:lpstr>     Prądnica obcowzbudna</vt:lpstr>
      <vt:lpstr>     Prądnica obcowzbudna</vt:lpstr>
      <vt:lpstr>     Prądnica obcowzbudna</vt:lpstr>
      <vt:lpstr>     Prądnica obcowzbudna</vt:lpstr>
      <vt:lpstr>     Prądnica obcowzbudna</vt:lpstr>
      <vt:lpstr>     Prądnica bocznikowa</vt:lpstr>
      <vt:lpstr>     Prądnica bocznikowa</vt:lpstr>
      <vt:lpstr>     Prądnica bocznikowa</vt:lpstr>
      <vt:lpstr>     Prądnica bocznikowa</vt:lpstr>
      <vt:lpstr>     Prądnica bocznikowa</vt:lpstr>
      <vt:lpstr>     Prądnica bocznikowa</vt:lpstr>
      <vt:lpstr>     Prądnica szeregowa</vt:lpstr>
      <vt:lpstr>     Prądnica szeregowa</vt:lpstr>
      <vt:lpstr>     Prądnica szeregowo-bocznikowa</vt:lpstr>
      <vt:lpstr>     Prądnica szeregowo-bocznikowa</vt:lpstr>
      <vt:lpstr>     Prądnica szeregowo-bocznikowa</vt:lpstr>
      <vt:lpstr>     Prądnica szeregowo-bocznikowa</vt:lpstr>
      <vt:lpstr>     Prądnica szeregowo-bocznikowa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Pole elektryczne Zjawisko elektryzowania ciał</dc:title>
  <dc:creator>Mariusz</dc:creator>
  <cp:lastModifiedBy>mskub</cp:lastModifiedBy>
  <cp:revision>322</cp:revision>
  <dcterms:created xsi:type="dcterms:W3CDTF">2015-05-08T06:43:52Z</dcterms:created>
  <dcterms:modified xsi:type="dcterms:W3CDTF">2020-06-23T08:42:05Z</dcterms:modified>
</cp:coreProperties>
</file>